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6" r:id="rId2"/>
  </p:sldMasterIdLst>
  <p:notesMasterIdLst>
    <p:notesMasterId r:id="rId109"/>
  </p:notesMasterIdLst>
  <p:handoutMasterIdLst>
    <p:handoutMasterId r:id="rId110"/>
  </p:handoutMasterIdLst>
  <p:sldIdLst>
    <p:sldId id="256" r:id="rId3"/>
    <p:sldId id="274" r:id="rId4"/>
    <p:sldId id="279" r:id="rId5"/>
    <p:sldId id="280" r:id="rId6"/>
    <p:sldId id="278" r:id="rId7"/>
    <p:sldId id="275" r:id="rId8"/>
    <p:sldId id="372" r:id="rId9"/>
    <p:sldId id="373" r:id="rId10"/>
    <p:sldId id="374" r:id="rId11"/>
    <p:sldId id="375" r:id="rId12"/>
    <p:sldId id="376" r:id="rId13"/>
    <p:sldId id="276" r:id="rId14"/>
    <p:sldId id="377" r:id="rId15"/>
    <p:sldId id="378" r:id="rId16"/>
    <p:sldId id="379" r:id="rId17"/>
    <p:sldId id="380" r:id="rId18"/>
    <p:sldId id="382" r:id="rId19"/>
    <p:sldId id="269" r:id="rId20"/>
    <p:sldId id="288" r:id="rId21"/>
    <p:sldId id="383" r:id="rId22"/>
    <p:sldId id="384" r:id="rId23"/>
    <p:sldId id="385" r:id="rId24"/>
    <p:sldId id="386" r:id="rId25"/>
    <p:sldId id="272" r:id="rId26"/>
    <p:sldId id="289" r:id="rId27"/>
    <p:sldId id="290" r:id="rId28"/>
    <p:sldId id="291" r:id="rId29"/>
    <p:sldId id="292"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A90EC1"/>
    <a:srgbClr val="FF4E00"/>
    <a:srgbClr val="000000"/>
    <a:srgbClr val="003A5D"/>
    <a:srgbClr val="4EC1E0"/>
    <a:srgbClr val="C9CACC"/>
    <a:srgbClr val="6D6E71"/>
    <a:srgbClr val="FFFFFF"/>
    <a:srgbClr val="D2E9EE"/>
    <a:srgbClr val="9DBA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75" d="100"/>
          <a:sy n="75" d="100"/>
        </p:scale>
        <p:origin x="-1424" y="-104"/>
      </p:cViewPr>
      <p:guideLst>
        <p:guide orient="horz" pos="3272"/>
        <p:guide orient="horz" pos="2220"/>
        <p:guide orient="horz" pos="507"/>
        <p:guide pos="5466"/>
        <p:guide pos="2842"/>
        <p:guide pos="27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25" d="100"/>
          <a:sy n="125" d="100"/>
        </p:scale>
        <p:origin x="-392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slide" Target="slides/slide106.xml"/><Relationship Id="rId109"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handoutMaster" Target="handoutMasters/handoutMaster1.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3A57F-BDE1-C342-B6BB-A65CE47ECBC3}" type="doc">
      <dgm:prSet loTypeId="urn:microsoft.com/office/officeart/2005/8/layout/venn1" loCatId="" qsTypeId="urn:microsoft.com/office/officeart/2005/8/quickstyle/simple2" qsCatId="simple" csTypeId="urn:microsoft.com/office/officeart/2005/8/colors/colorful4" csCatId="colorful" phldr="1"/>
      <dgm:spPr/>
    </dgm:pt>
    <dgm:pt modelId="{B8233F85-055F-AA4D-8CF7-9A41DB2C0909}">
      <dgm:prSet phldrT="[Text]"/>
      <dgm:spPr/>
      <dgm:t>
        <a:bodyPr/>
        <a:lstStyle/>
        <a:p>
          <a:endParaRPr lang="en-US" dirty="0"/>
        </a:p>
      </dgm:t>
    </dgm:pt>
    <dgm:pt modelId="{018C90E7-0FB4-0B4D-8F61-788EBEA06B89}" type="parTrans" cxnId="{66687A18-D111-7C4E-BDD6-0AE9CE9A57CD}">
      <dgm:prSet/>
      <dgm:spPr/>
      <dgm:t>
        <a:bodyPr/>
        <a:lstStyle/>
        <a:p>
          <a:endParaRPr lang="en-US"/>
        </a:p>
      </dgm:t>
    </dgm:pt>
    <dgm:pt modelId="{1C37668D-E032-F74D-B322-D6FEB5102848}" type="sibTrans" cxnId="{66687A18-D111-7C4E-BDD6-0AE9CE9A57CD}">
      <dgm:prSet/>
      <dgm:spPr/>
      <dgm:t>
        <a:bodyPr/>
        <a:lstStyle/>
        <a:p>
          <a:endParaRPr lang="en-US"/>
        </a:p>
      </dgm:t>
    </dgm:pt>
    <dgm:pt modelId="{DC7CAA77-1DD7-1041-80CF-7C4A8866D78A}">
      <dgm:prSet phldrT="[Text]"/>
      <dgm:spPr/>
      <dgm:t>
        <a:bodyPr/>
        <a:lstStyle/>
        <a:p>
          <a:endPar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1802F8EB-E2BA-2A4C-BEDD-933EFE9023B4}" type="parTrans" cxnId="{F8C690F7-6603-8548-910E-6A4D027F84D0}">
      <dgm:prSet/>
      <dgm:spPr/>
      <dgm:t>
        <a:bodyPr/>
        <a:lstStyle/>
        <a:p>
          <a:endParaRPr lang="en-US"/>
        </a:p>
      </dgm:t>
    </dgm:pt>
    <dgm:pt modelId="{79B25554-6A66-9248-BA58-CAB6E551B521}" type="sibTrans" cxnId="{F8C690F7-6603-8548-910E-6A4D027F84D0}">
      <dgm:prSet/>
      <dgm:spPr/>
      <dgm:t>
        <a:bodyPr/>
        <a:lstStyle/>
        <a:p>
          <a:endParaRPr lang="en-US"/>
        </a:p>
      </dgm:t>
    </dgm:pt>
    <dgm:pt modelId="{FDFAB0BF-6302-FE43-AC47-089A10A91181}" type="pres">
      <dgm:prSet presAssocID="{4533A57F-BDE1-C342-B6BB-A65CE47ECBC3}" presName="compositeShape" presStyleCnt="0">
        <dgm:presLayoutVars>
          <dgm:chMax val="7"/>
          <dgm:dir/>
          <dgm:resizeHandles val="exact"/>
        </dgm:presLayoutVars>
      </dgm:prSet>
      <dgm:spPr/>
    </dgm:pt>
    <dgm:pt modelId="{8D37AA5B-7152-2F4F-8040-EDB2A64BF300}" type="pres">
      <dgm:prSet presAssocID="{B8233F85-055F-AA4D-8CF7-9A41DB2C0909}" presName="circ1" presStyleLbl="vennNode1" presStyleIdx="0" presStyleCnt="2" custScaleX="114133" custScaleY="115933" custLinFactNeighborX="3990" custLinFactNeighborY="1126"/>
      <dgm:spPr/>
      <dgm:t>
        <a:bodyPr/>
        <a:lstStyle/>
        <a:p>
          <a:endParaRPr lang="en-US"/>
        </a:p>
      </dgm:t>
    </dgm:pt>
    <dgm:pt modelId="{C644B39F-2239-714D-B5A7-15E2F23086B0}" type="pres">
      <dgm:prSet presAssocID="{B8233F85-055F-AA4D-8CF7-9A41DB2C0909}" presName="circ1Tx" presStyleLbl="revTx" presStyleIdx="0" presStyleCnt="0">
        <dgm:presLayoutVars>
          <dgm:chMax val="0"/>
          <dgm:chPref val="0"/>
          <dgm:bulletEnabled val="1"/>
        </dgm:presLayoutVars>
      </dgm:prSet>
      <dgm:spPr/>
      <dgm:t>
        <a:bodyPr/>
        <a:lstStyle/>
        <a:p>
          <a:endParaRPr lang="en-US"/>
        </a:p>
      </dgm:t>
    </dgm:pt>
    <dgm:pt modelId="{390097CB-748B-624D-9DA2-006C33C55CF5}" type="pres">
      <dgm:prSet presAssocID="{DC7CAA77-1DD7-1041-80CF-7C4A8866D78A}" presName="circ2" presStyleLbl="vennNode1" presStyleIdx="1" presStyleCnt="2" custScaleX="118044" custScaleY="117362" custLinFactNeighborX="-3990" custLinFactNeighborY="412"/>
      <dgm:spPr/>
      <dgm:t>
        <a:bodyPr/>
        <a:lstStyle/>
        <a:p>
          <a:endParaRPr lang="en-US"/>
        </a:p>
      </dgm:t>
    </dgm:pt>
    <dgm:pt modelId="{1FC994AD-8574-D84B-8BA6-9293A074D8FD}" type="pres">
      <dgm:prSet presAssocID="{DC7CAA77-1DD7-1041-80CF-7C4A8866D78A}" presName="circ2Tx" presStyleLbl="revTx" presStyleIdx="0" presStyleCnt="0">
        <dgm:presLayoutVars>
          <dgm:chMax val="0"/>
          <dgm:chPref val="0"/>
          <dgm:bulletEnabled val="1"/>
        </dgm:presLayoutVars>
      </dgm:prSet>
      <dgm:spPr/>
      <dgm:t>
        <a:bodyPr/>
        <a:lstStyle/>
        <a:p>
          <a:endParaRPr lang="en-US"/>
        </a:p>
      </dgm:t>
    </dgm:pt>
  </dgm:ptLst>
  <dgm:cxnLst>
    <dgm:cxn modelId="{CBAEA77E-5C4D-954B-88CA-7976B1FA1DE8}" type="presOf" srcId="{B8233F85-055F-AA4D-8CF7-9A41DB2C0909}" destId="{8D37AA5B-7152-2F4F-8040-EDB2A64BF300}" srcOrd="0" destOrd="0" presId="urn:microsoft.com/office/officeart/2005/8/layout/venn1"/>
    <dgm:cxn modelId="{EE05D109-5F6C-5545-91C0-FA053D1109A3}" type="presOf" srcId="{4533A57F-BDE1-C342-B6BB-A65CE47ECBC3}" destId="{FDFAB0BF-6302-FE43-AC47-089A10A91181}" srcOrd="0" destOrd="0" presId="urn:microsoft.com/office/officeart/2005/8/layout/venn1"/>
    <dgm:cxn modelId="{EADEBF8E-1788-6E45-B889-D3A9FD724F80}" type="presOf" srcId="{B8233F85-055F-AA4D-8CF7-9A41DB2C0909}" destId="{C644B39F-2239-714D-B5A7-15E2F23086B0}" srcOrd="1" destOrd="0" presId="urn:microsoft.com/office/officeart/2005/8/layout/venn1"/>
    <dgm:cxn modelId="{66687A18-D111-7C4E-BDD6-0AE9CE9A57CD}" srcId="{4533A57F-BDE1-C342-B6BB-A65CE47ECBC3}" destId="{B8233F85-055F-AA4D-8CF7-9A41DB2C0909}" srcOrd="0" destOrd="0" parTransId="{018C90E7-0FB4-0B4D-8F61-788EBEA06B89}" sibTransId="{1C37668D-E032-F74D-B322-D6FEB5102848}"/>
    <dgm:cxn modelId="{F8C690F7-6603-8548-910E-6A4D027F84D0}" srcId="{4533A57F-BDE1-C342-B6BB-A65CE47ECBC3}" destId="{DC7CAA77-1DD7-1041-80CF-7C4A8866D78A}" srcOrd="1" destOrd="0" parTransId="{1802F8EB-E2BA-2A4C-BEDD-933EFE9023B4}" sibTransId="{79B25554-6A66-9248-BA58-CAB6E551B521}"/>
    <dgm:cxn modelId="{AD30C43A-7E77-6143-B821-EC9481A197AF}" type="presOf" srcId="{DC7CAA77-1DD7-1041-80CF-7C4A8866D78A}" destId="{390097CB-748B-624D-9DA2-006C33C55CF5}" srcOrd="0" destOrd="0" presId="urn:microsoft.com/office/officeart/2005/8/layout/venn1"/>
    <dgm:cxn modelId="{43957997-1217-B942-B4AE-D1F33FF6CB4E}" type="presOf" srcId="{DC7CAA77-1DD7-1041-80CF-7C4A8866D78A}" destId="{1FC994AD-8574-D84B-8BA6-9293A074D8FD}" srcOrd="1" destOrd="0" presId="urn:microsoft.com/office/officeart/2005/8/layout/venn1"/>
    <dgm:cxn modelId="{2C19684C-DE58-5948-BA35-C350D2794875}" type="presParOf" srcId="{FDFAB0BF-6302-FE43-AC47-089A10A91181}" destId="{8D37AA5B-7152-2F4F-8040-EDB2A64BF300}" srcOrd="0" destOrd="0" presId="urn:microsoft.com/office/officeart/2005/8/layout/venn1"/>
    <dgm:cxn modelId="{68DBCDEC-2ED1-F74B-A053-1C0B82CAC80F}" type="presParOf" srcId="{FDFAB0BF-6302-FE43-AC47-089A10A91181}" destId="{C644B39F-2239-714D-B5A7-15E2F23086B0}" srcOrd="1" destOrd="0" presId="urn:microsoft.com/office/officeart/2005/8/layout/venn1"/>
    <dgm:cxn modelId="{8BD79E5D-73C2-104C-A1A3-9C4BF6EFB123}" type="presParOf" srcId="{FDFAB0BF-6302-FE43-AC47-089A10A91181}" destId="{390097CB-748B-624D-9DA2-006C33C55CF5}" srcOrd="2" destOrd="0" presId="urn:microsoft.com/office/officeart/2005/8/layout/venn1"/>
    <dgm:cxn modelId="{C64EFAEC-D587-7344-9070-3B3EDC90E9F0}" type="presParOf" srcId="{FDFAB0BF-6302-FE43-AC47-089A10A91181}" destId="{1FC994AD-8574-D84B-8BA6-9293A074D8F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7AA5B-7152-2F4F-8040-EDB2A64BF300}">
      <dsp:nvSpPr>
        <dsp:cNvPr id="0" name=""/>
        <dsp:cNvSpPr/>
      </dsp:nvSpPr>
      <dsp:spPr>
        <a:xfrm>
          <a:off x="-9" y="244828"/>
          <a:ext cx="5753549" cy="5844289"/>
        </a:xfrm>
        <a:prstGeom prst="ellipse">
          <a:avLst/>
        </a:prstGeom>
        <a:solidFill>
          <a:schemeClr val="accent4">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kern="1200" dirty="0"/>
        </a:p>
      </dsp:txBody>
      <dsp:txXfrm>
        <a:off x="803413" y="933995"/>
        <a:ext cx="3317362" cy="4465954"/>
      </dsp:txXfrm>
    </dsp:sp>
    <dsp:sp modelId="{390097CB-748B-624D-9DA2-006C33C55CF5}">
      <dsp:nvSpPr>
        <dsp:cNvPr id="0" name=""/>
        <dsp:cNvSpPr/>
      </dsp:nvSpPr>
      <dsp:spPr>
        <a:xfrm>
          <a:off x="3132352" y="172816"/>
          <a:ext cx="5950706" cy="5916326"/>
        </a:xfrm>
        <a:prstGeom prst="ellipse">
          <a:avLst/>
        </a:prstGeom>
        <a:solidFill>
          <a:schemeClr val="accent4">
            <a:alpha val="50000"/>
            <a:hueOff val="-4464771"/>
            <a:satOff val="26899"/>
            <a:lumOff val="2156"/>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65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sp:txBody>
      <dsp:txXfrm>
        <a:off x="4821066" y="870478"/>
        <a:ext cx="3431038" cy="452100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FC6163-EDEA-0546-AF8B-90BCB7258165}" type="datetimeFigureOut">
              <a:rPr lang="en-US" smtClean="0"/>
              <a:pPr/>
              <a:t>12/9/14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E03296-974C-BA4E-96B6-8AAD18ECE722}" type="slidenum">
              <a:rPr lang="en-US" smtClean="0"/>
              <a:pPr/>
              <a:t>‹#›</a:t>
            </a:fld>
            <a:endParaRPr lang="en-US"/>
          </a:p>
        </p:txBody>
      </p:sp>
    </p:spTree>
    <p:extLst>
      <p:ext uri="{BB962C8B-B14F-4D97-AF65-F5344CB8AC3E}">
        <p14:creationId xmlns:p14="http://schemas.microsoft.com/office/powerpoint/2010/main" val="2823941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EBA3999B-581F-244C-A4ED-F2A64C4B4C60}" type="datetimeFigureOut">
              <a:rPr lang="en-US" smtClean="0"/>
              <a:pPr/>
              <a:t>12/9/14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203C2CCC-44D0-4B40-9343-1A28B1A2D90A}" type="slidenum">
              <a:rPr lang="en-US" smtClean="0"/>
              <a:pPr/>
              <a:t>‹#›</a:t>
            </a:fld>
            <a:endParaRPr lang="en-US"/>
          </a:p>
        </p:txBody>
      </p:sp>
    </p:spTree>
    <p:extLst>
      <p:ext uri="{BB962C8B-B14F-4D97-AF65-F5344CB8AC3E}">
        <p14:creationId xmlns:p14="http://schemas.microsoft.com/office/powerpoint/2010/main" val="24741417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Arial"/>
      </a:defRPr>
    </a:lvl1pPr>
    <a:lvl2pPr marL="457200" algn="l" defTabSz="457200" rtl="0" eaLnBrk="1" latinLnBrk="0" hangingPunct="1">
      <a:defRPr sz="1200" kern="1200">
        <a:solidFill>
          <a:schemeClr val="tx1"/>
        </a:solidFill>
        <a:latin typeface="Arial"/>
        <a:ea typeface="+mn-ea"/>
        <a:cs typeface="Arial"/>
      </a:defRPr>
    </a:lvl2pPr>
    <a:lvl3pPr marL="914400" algn="l" defTabSz="457200" rtl="0" eaLnBrk="1" latinLnBrk="0" hangingPunct="1">
      <a:defRPr sz="1200" kern="1200">
        <a:solidFill>
          <a:schemeClr val="tx1"/>
        </a:solidFill>
        <a:latin typeface="Arial"/>
        <a:ea typeface="+mn-ea"/>
        <a:cs typeface="Arial"/>
      </a:defRPr>
    </a:lvl3pPr>
    <a:lvl4pPr marL="1371600" algn="l" defTabSz="457200" rtl="0" eaLnBrk="1" latinLnBrk="0" hangingPunct="1">
      <a:defRPr sz="1200" kern="1200">
        <a:solidFill>
          <a:schemeClr val="tx1"/>
        </a:solidFill>
        <a:latin typeface="Arial"/>
        <a:ea typeface="+mn-ea"/>
        <a:cs typeface="Arial"/>
      </a:defRPr>
    </a:lvl4pPr>
    <a:lvl5pPr marL="1828800" algn="l" defTabSz="457200" rtl="0" eaLnBrk="1" latinLnBrk="0" hangingPunct="1">
      <a:defRPr sz="1200" kern="1200">
        <a:solidFill>
          <a:schemeClr val="tx1"/>
        </a:solidFill>
        <a:latin typeface="Arial"/>
        <a:ea typeface="+mn-ea"/>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5974A96-DFFB-C144-8087-15282382EEA9}" type="slidenum">
              <a:rPr lang="en-US" smtClean="0"/>
              <a:pPr>
                <a:defRPr/>
              </a:pPr>
              <a:t>3</a:t>
            </a:fld>
            <a:endParaRPr lang="en-US"/>
          </a:p>
        </p:txBody>
      </p:sp>
    </p:spTree>
    <p:extLst>
      <p:ext uri="{BB962C8B-B14F-4D97-AF65-F5344CB8AC3E}">
        <p14:creationId xmlns:p14="http://schemas.microsoft.com/office/powerpoint/2010/main" val="332083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a 100G perspective, 1TB/hour is trivial – gated completely on end systems</a:t>
            </a:r>
          </a:p>
          <a:p>
            <a:endParaRPr lang="en-US" baseline="0" dirty="0" smtClean="0"/>
          </a:p>
          <a:p>
            <a:r>
              <a:rPr lang="en-US" baseline="0" dirty="0" smtClean="0"/>
              <a:t>Some collaborations already need 1PB/week – 14Gbps – not much work for 100G network, more work for storage systems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14</a:t>
            </a:fld>
            <a:endParaRPr lang="en-US" dirty="0"/>
          </a:p>
        </p:txBody>
      </p:sp>
    </p:spTree>
    <p:extLst>
      <p:ext uri="{BB962C8B-B14F-4D97-AF65-F5344CB8AC3E}">
        <p14:creationId xmlns:p14="http://schemas.microsoft.com/office/powerpoint/2010/main" val="4014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CMIP6</a:t>
            </a:r>
            <a:r>
              <a:rPr lang="en-US" baseline="0" dirty="0" smtClean="0"/>
              <a:t> is not 10EB, data volume </a:t>
            </a:r>
            <a:r>
              <a:rPr lang="en-US" baseline="0" smtClean="0"/>
              <a:t>still grows</a:t>
            </a:r>
            <a:endParaRPr lang="en-US"/>
          </a:p>
        </p:txBody>
      </p:sp>
      <p:sp>
        <p:nvSpPr>
          <p:cNvPr id="4" name="Slide Number Placeholder 3"/>
          <p:cNvSpPr>
            <a:spLocks noGrp="1"/>
          </p:cNvSpPr>
          <p:nvPr>
            <p:ph type="sldNum" sz="quarter" idx="10"/>
          </p:nvPr>
        </p:nvSpPr>
        <p:spPr/>
        <p:txBody>
          <a:bodyPr/>
          <a:lstStyle/>
          <a:p>
            <a:pPr>
              <a:defRPr/>
            </a:pPr>
            <a:fld id="{E5974A96-DFFB-C144-8087-15282382EEA9}" type="slidenum">
              <a:rPr lang="en-US" smtClean="0"/>
              <a:pPr>
                <a:defRPr/>
              </a:pPr>
              <a:t>15</a:t>
            </a:fld>
            <a:endParaRPr lang="en-US"/>
          </a:p>
        </p:txBody>
      </p:sp>
    </p:spTree>
    <p:extLst>
      <p:ext uri="{BB962C8B-B14F-4D97-AF65-F5344CB8AC3E}">
        <p14:creationId xmlns:p14="http://schemas.microsoft.com/office/powerpoint/2010/main" val="3014565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very operationally-focused</a:t>
            </a:r>
          </a:p>
          <a:p>
            <a:endParaRPr lang="en-US" dirty="0"/>
          </a:p>
        </p:txBody>
      </p:sp>
      <p:sp>
        <p:nvSpPr>
          <p:cNvPr id="4" name="Slide Number Placeholder 3"/>
          <p:cNvSpPr>
            <a:spLocks noGrp="1"/>
          </p:cNvSpPr>
          <p:nvPr>
            <p:ph type="sldNum" sz="quarter" idx="10"/>
          </p:nvPr>
        </p:nvSpPr>
        <p:spPr/>
        <p:txBody>
          <a:bodyPr/>
          <a:lstStyle/>
          <a:p>
            <a:fld id="{203C2CCC-44D0-4B40-9343-1A28B1A2D90A}" type="slidenum">
              <a:rPr lang="en-US" smtClean="0"/>
              <a:pPr/>
              <a:t>17</a:t>
            </a:fld>
            <a:endParaRPr lang="en-US"/>
          </a:p>
        </p:txBody>
      </p:sp>
    </p:spTree>
    <p:extLst>
      <p:ext uri="{BB962C8B-B14F-4D97-AF65-F5344CB8AC3E}">
        <p14:creationId xmlns:p14="http://schemas.microsoft.com/office/powerpoint/2010/main" val="4117416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 what did we learn?</a:t>
            </a:r>
            <a:endParaRPr lang="en-US" dirty="0"/>
          </a:p>
        </p:txBody>
      </p:sp>
      <p:sp>
        <p:nvSpPr>
          <p:cNvPr id="4" name="Slide Number Placeholder 3"/>
          <p:cNvSpPr>
            <a:spLocks noGrp="1"/>
          </p:cNvSpPr>
          <p:nvPr>
            <p:ph type="sldNum" sz="quarter" idx="10"/>
          </p:nvPr>
        </p:nvSpPr>
        <p:spPr/>
        <p:txBody>
          <a:bodyPr/>
          <a:lstStyle/>
          <a:p>
            <a:fld id="{203C2CCC-44D0-4B40-9343-1A28B1A2D90A}" type="slidenum">
              <a:rPr lang="en-US" smtClean="0"/>
              <a:pPr/>
              <a:t>21</a:t>
            </a:fld>
            <a:endParaRPr lang="en-US"/>
          </a:p>
        </p:txBody>
      </p:sp>
    </p:spTree>
    <p:extLst>
      <p:ext uri="{BB962C8B-B14F-4D97-AF65-F5344CB8AC3E}">
        <p14:creationId xmlns:p14="http://schemas.microsoft.com/office/powerpoint/2010/main" val="939219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Arial" charset="0"/>
              </a:rPr>
              <a:t>This is an annotated version of the plot from the Science DMZ </a:t>
            </a:r>
            <a:r>
              <a:rPr lang="en-US" dirty="0" smtClean="0">
                <a:latin typeface="Arial" charset="0"/>
              </a:rPr>
              <a:t>paper</a:t>
            </a:r>
            <a:endParaRPr lang="en-US" dirty="0">
              <a:latin typeface="Arial" charset="0"/>
            </a:endParaRPr>
          </a:p>
          <a:p>
            <a:r>
              <a:rPr lang="en-US" dirty="0">
                <a:latin typeface="Arial" charset="0"/>
              </a:rPr>
              <a:t>Beyond your metro area, zero loss is essentially required for high </a:t>
            </a:r>
            <a:r>
              <a:rPr lang="en-US" dirty="0" smtClean="0">
                <a:latin typeface="Arial" charset="0"/>
              </a:rPr>
              <a:t>performance</a:t>
            </a:r>
            <a:endParaRPr lang="en-US" dirty="0">
              <a:latin typeface="Arial" charset="0"/>
            </a:endParaRPr>
          </a:p>
          <a:p>
            <a:r>
              <a:rPr lang="en-US" dirty="0">
                <a:latin typeface="Arial" charset="0"/>
              </a:rPr>
              <a:t>Where are your collaborators?  Where are your users</a:t>
            </a:r>
            <a:r>
              <a:rPr lang="en-US" dirty="0" smtClean="0">
                <a:latin typeface="Arial" charset="0"/>
              </a:rPr>
              <a:t>?</a:t>
            </a:r>
            <a:endParaRPr lang="en-US" dirty="0">
              <a:latin typeface="Arial" charset="0"/>
            </a:endParaRPr>
          </a:p>
          <a:p>
            <a:r>
              <a:rPr lang="en-US" dirty="0">
                <a:latin typeface="Arial" charset="0"/>
              </a:rPr>
              <a:t>When global collaboration is the norm, nobody can afford to be a local-only resource</a:t>
            </a:r>
          </a:p>
        </p:txBody>
      </p:sp>
      <p:sp>
        <p:nvSpPr>
          <p:cNvPr id="4" name="Slide Number Placeholder 3"/>
          <p:cNvSpPr>
            <a:spLocks noGrp="1"/>
          </p:cNvSpPr>
          <p:nvPr>
            <p:ph type="sldNum" sz="quarter" idx="5"/>
          </p:nvPr>
        </p:nvSpPr>
        <p:spPr/>
        <p:txBody>
          <a:bodyPr/>
          <a:lstStyle/>
          <a:p>
            <a:pPr>
              <a:defRPr/>
            </a:pPr>
            <a:fld id="{E84EA9B8-C164-A54A-A3B5-1C1D6329AEA5}" type="slidenum">
              <a:rPr lang="en-US" smtClean="0"/>
              <a:pPr>
                <a:defRPr/>
              </a:pPr>
              <a:t>28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30</a:t>
            </a:fld>
            <a:endParaRPr lang="en-US" dirty="0"/>
          </a:p>
        </p:txBody>
      </p:sp>
    </p:spTree>
    <p:extLst>
      <p:ext uri="{BB962C8B-B14F-4D97-AF65-F5344CB8AC3E}">
        <p14:creationId xmlns:p14="http://schemas.microsoft.com/office/powerpoint/2010/main" val="539960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a:t>
            </a:r>
            <a:r>
              <a:rPr lang="en-US" baseline="0" dirty="0" smtClean="0"/>
              <a:t> factors – attention span, ability to manage complexity – these are constant</a:t>
            </a:r>
          </a:p>
          <a:p>
            <a:endParaRPr lang="en-US" baseline="0" dirty="0" smtClean="0"/>
          </a:p>
          <a:p>
            <a:r>
              <a:rPr lang="en-US" baseline="0" dirty="0" smtClean="0"/>
              <a:t>There is a huge amount of promise in data-intensive science.  Effective use of networks can help realize those benefits.</a:t>
            </a:r>
          </a:p>
          <a:p>
            <a:endParaRPr lang="en-US" baseline="0" dirty="0" smtClean="0"/>
          </a:p>
          <a:p>
            <a:r>
              <a:rPr lang="en-US" baseline="0" dirty="0" smtClean="0"/>
              <a:t>The Science DMZ model helps address the difficulties scientists often experience with using networks.</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31</a:t>
            </a:fld>
            <a:endParaRPr lang="en-US" dirty="0"/>
          </a:p>
        </p:txBody>
      </p:sp>
    </p:spTree>
    <p:extLst>
      <p:ext uri="{BB962C8B-B14F-4D97-AF65-F5344CB8AC3E}">
        <p14:creationId xmlns:p14="http://schemas.microsoft.com/office/powerpoint/2010/main" val="4257463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succinctly</a:t>
            </a:r>
            <a:r>
              <a:rPr lang="en-US" baseline="0" dirty="0" smtClean="0"/>
              <a:t> describes </a:t>
            </a:r>
            <a:r>
              <a:rPr lang="en-US" dirty="0" smtClean="0"/>
              <a:t>what the end</a:t>
            </a:r>
            <a:r>
              <a:rPr lang="en-US" baseline="0" dirty="0" smtClean="0"/>
              <a:t> to end data path must achieve – network, hosts, storage, application</a:t>
            </a:r>
            <a:endParaRPr lang="en-US" dirty="0" smtClean="0"/>
          </a:p>
          <a:p>
            <a:r>
              <a:rPr lang="en-US" dirty="0" smtClean="0"/>
              <a:t>Green: &lt;=</a:t>
            </a:r>
            <a:r>
              <a:rPr lang="en-US" baseline="0" dirty="0" smtClean="0"/>
              <a:t> 100Mbps Throughput (almost all domestic locations can do this) – less than Fast Ethernet!</a:t>
            </a:r>
          </a:p>
          <a:p>
            <a:r>
              <a:rPr lang="en-US" baseline="0" dirty="0" smtClean="0"/>
              <a:t>Black: 100Mbps to 10Gbps Throughput (most major research institutions can do this, if its running clean)</a:t>
            </a:r>
          </a:p>
          <a:p>
            <a:r>
              <a:rPr lang="en-US" baseline="0" dirty="0" smtClean="0"/>
              <a:t>Blue 10Gbps to 100Gbps Throughput (emerging at major locations)</a:t>
            </a:r>
          </a:p>
          <a:p>
            <a:r>
              <a:rPr lang="en-US" baseline="0" dirty="0" smtClean="0"/>
              <a:t>Orange &gt; 100Gbps Throughput (future for many)</a:t>
            </a:r>
          </a:p>
          <a:p>
            <a:r>
              <a:rPr lang="en-US" baseline="0" dirty="0" smtClean="0"/>
              <a:t>Note: 1TB/hour and 100TB/week fit easily within 10G of throughput</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32</a:t>
            </a:fld>
            <a:endParaRPr lang="en-US" dirty="0"/>
          </a:p>
        </p:txBody>
      </p:sp>
    </p:spTree>
    <p:extLst>
      <p:ext uri="{BB962C8B-B14F-4D97-AF65-F5344CB8AC3E}">
        <p14:creationId xmlns:p14="http://schemas.microsoft.com/office/powerpoint/2010/main" val="3248301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a:t>
            </a:r>
            <a:r>
              <a:rPr lang="en-US" baseline="0" dirty="0" smtClean="0"/>
              <a:t> are key.  However, the user interface runs on systems at the edges.</a:t>
            </a:r>
          </a:p>
          <a:p>
            <a:endParaRPr lang="en-US" baseline="0" dirty="0" smtClean="0"/>
          </a:p>
          <a:p>
            <a:r>
              <a:rPr lang="en-US" baseline="0" dirty="0" smtClean="0"/>
              <a:t>The ordered list of important items is derived from the users of the network:</a:t>
            </a:r>
          </a:p>
          <a:p>
            <a:pPr marL="0" indent="0">
              <a:buFontTx/>
              <a:buNone/>
            </a:pPr>
            <a:r>
              <a:rPr lang="en-US" baseline="0" dirty="0" smtClean="0"/>
              <a:t>1) If a tool doesn’t behave correctly, the tool is broken – get another tool</a:t>
            </a:r>
            <a:endParaRPr lang="en-US" baseline="0" dirty="0"/>
          </a:p>
          <a:p>
            <a:pPr marL="0" indent="0">
              <a:buFontTx/>
              <a:buNone/>
            </a:pPr>
            <a:r>
              <a:rPr lang="en-US" baseline="0" dirty="0" smtClean="0"/>
              <a:t>2) If the tool doesn’t behave consistently, I can’t organize my life</a:t>
            </a:r>
          </a:p>
          <a:p>
            <a:pPr marL="0" indent="0">
              <a:buFontTx/>
              <a:buNone/>
            </a:pPr>
            <a:r>
              <a:rPr lang="en-US" baseline="0" dirty="0" smtClean="0"/>
              <a:t>3) Among the tools that behave correctly and consistently, choose the tool with the required performance that is easiest to use</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33</a:t>
            </a:fld>
            <a:endParaRPr lang="en-US" dirty="0"/>
          </a:p>
        </p:txBody>
      </p:sp>
    </p:spTree>
    <p:extLst>
      <p:ext uri="{BB962C8B-B14F-4D97-AF65-F5344CB8AC3E}">
        <p14:creationId xmlns:p14="http://schemas.microsoft.com/office/powerpoint/2010/main" val="493715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application sees the network as</a:t>
            </a:r>
            <a:r>
              <a:rPr lang="en-US" baseline="0" dirty="0" smtClean="0"/>
              <a:t> a socket.</a:t>
            </a:r>
          </a:p>
          <a:p>
            <a:endParaRPr lang="en-US" baseline="0" dirty="0" smtClean="0"/>
          </a:p>
          <a:p>
            <a:r>
              <a:rPr lang="en-US" baseline="0" dirty="0" smtClean="0"/>
              <a:t>The socket interface does not provide path diagnostics or other troubleshooting information.</a:t>
            </a:r>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TCP behaves as it does because of measures taken in the 1980s to fix the congestion collapse of the Internet</a:t>
            </a:r>
            <a:endParaRPr lang="en-US" dirty="0" smtClean="0"/>
          </a:p>
          <a:p>
            <a:endParaRPr lang="en-US" baseline="0" dirty="0" smtClean="0"/>
          </a:p>
          <a:p>
            <a:r>
              <a:rPr lang="en-US" baseline="0" dirty="0" smtClean="0"/>
              <a:t>TCP makes a promise to the application – TCP will get the data to the other end, or TCP will return an error.  TCP makes no promises about performance.</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34</a:t>
            </a:fld>
            <a:endParaRPr lang="en-US" dirty="0"/>
          </a:p>
        </p:txBody>
      </p:sp>
    </p:spTree>
    <p:extLst>
      <p:ext uri="{BB962C8B-B14F-4D97-AF65-F5344CB8AC3E}">
        <p14:creationId xmlns:p14="http://schemas.microsoft.com/office/powerpoint/2010/main" val="2209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Formed December 2013 at ESGF meeting,</a:t>
            </a:r>
            <a:r>
              <a:rPr lang="en-US" sz="1200" baseline="0" dirty="0" smtClean="0"/>
              <a:t> LLNL </a:t>
            </a:r>
            <a:r>
              <a:rPr lang="en-US" sz="1200" dirty="0" smtClean="0"/>
              <a:t>as part of ESGF</a:t>
            </a:r>
          </a:p>
          <a:p>
            <a:endParaRPr lang="en-US" dirty="0"/>
          </a:p>
        </p:txBody>
      </p:sp>
      <p:sp>
        <p:nvSpPr>
          <p:cNvPr id="4" name="Slide Number Placeholder 3"/>
          <p:cNvSpPr>
            <a:spLocks noGrp="1"/>
          </p:cNvSpPr>
          <p:nvPr>
            <p:ph type="sldNum" sz="quarter" idx="10"/>
          </p:nvPr>
        </p:nvSpPr>
        <p:spPr/>
        <p:txBody>
          <a:bodyPr/>
          <a:lstStyle/>
          <a:p>
            <a:pPr>
              <a:defRPr/>
            </a:pPr>
            <a:fld id="{E5974A96-DFFB-C144-8087-15282382EEA9}" type="slidenum">
              <a:rPr lang="en-US" smtClean="0"/>
              <a:pPr>
                <a:defRPr/>
              </a:pPr>
              <a:t>4</a:t>
            </a:fld>
            <a:endParaRPr lang="en-US"/>
          </a:p>
        </p:txBody>
      </p:sp>
    </p:spTree>
    <p:extLst>
      <p:ext uri="{BB962C8B-B14F-4D97-AF65-F5344CB8AC3E}">
        <p14:creationId xmlns:p14="http://schemas.microsoft.com/office/powerpoint/2010/main" val="3584760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Arial" charset="0"/>
              </a:rPr>
              <a:t>This is an annotated version of the plot from the Science DMZ paper</a:t>
            </a:r>
          </a:p>
          <a:p>
            <a:endParaRPr lang="en-US">
              <a:latin typeface="Arial" charset="0"/>
            </a:endParaRPr>
          </a:p>
          <a:p>
            <a:r>
              <a:rPr lang="en-US">
                <a:latin typeface="Arial" charset="0"/>
              </a:rPr>
              <a:t>Beyond your metro area, zero loss is essentially required for high performance</a:t>
            </a:r>
          </a:p>
          <a:p>
            <a:endParaRPr lang="en-US">
              <a:latin typeface="Arial" charset="0"/>
            </a:endParaRPr>
          </a:p>
          <a:p>
            <a:r>
              <a:rPr lang="en-US">
                <a:latin typeface="Arial" charset="0"/>
              </a:rPr>
              <a:t>Where are your collaborators?  Where are your users?</a:t>
            </a:r>
          </a:p>
          <a:p>
            <a:endParaRPr lang="en-US">
              <a:latin typeface="Arial" charset="0"/>
            </a:endParaRPr>
          </a:p>
          <a:p>
            <a:r>
              <a:rPr lang="en-US">
                <a:latin typeface="Arial" charset="0"/>
              </a:rPr>
              <a:t>When global collaboration is the norm, nobody can afford to be a local-only resource</a:t>
            </a:r>
          </a:p>
        </p:txBody>
      </p:sp>
      <p:sp>
        <p:nvSpPr>
          <p:cNvPr id="4" name="Slide Number Placeholder 3"/>
          <p:cNvSpPr>
            <a:spLocks noGrp="1"/>
          </p:cNvSpPr>
          <p:nvPr>
            <p:ph type="sldNum" sz="quarter" idx="5"/>
          </p:nvPr>
        </p:nvSpPr>
        <p:spPr/>
        <p:txBody>
          <a:bodyPr/>
          <a:lstStyle/>
          <a:p>
            <a:pPr>
              <a:defRPr/>
            </a:pPr>
            <a:fld id="{E84EA9B8-C164-A54A-A3B5-1C1D6329AEA5}" type="slidenum">
              <a:rPr lang="en-US" smtClean="0"/>
              <a:pPr>
                <a:defRPr/>
              </a:pPr>
              <a:t>35</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not underestimate the value of three TCP improvements:</a:t>
            </a:r>
          </a:p>
          <a:p>
            <a:pPr marL="228600" indent="-228600">
              <a:buAutoNum type="arabicParenR"/>
            </a:pPr>
            <a:r>
              <a:rPr lang="en-US" baseline="0" dirty="0" smtClean="0"/>
              <a:t>RFC1323 (window scaling)</a:t>
            </a:r>
          </a:p>
          <a:p>
            <a:pPr marL="228600" indent="-228600">
              <a:buAutoNum type="arabicParenR"/>
            </a:pPr>
            <a:r>
              <a:rPr lang="en-US" baseline="0" dirty="0" smtClean="0"/>
              <a:t>Kernel autotuning</a:t>
            </a:r>
          </a:p>
          <a:p>
            <a:pPr marL="228600" indent="-228600">
              <a:buAutoNum type="arabicParenR"/>
            </a:pPr>
            <a:r>
              <a:rPr lang="en-US" baseline="0" dirty="0" smtClean="0"/>
              <a:t>Improved congestion algorithms</a:t>
            </a:r>
          </a:p>
          <a:p>
            <a:pPr marL="228600" indent="-228600">
              <a:buAutoNum type="arabicParenR"/>
            </a:pPr>
            <a:endParaRPr lang="en-US" baseline="0" dirty="0" smtClean="0"/>
          </a:p>
          <a:p>
            <a:pPr marL="0" indent="0">
              <a:buNone/>
            </a:pPr>
            <a:r>
              <a:rPr lang="en-US" baseline="0" dirty="0" smtClean="0"/>
              <a:t>However, loss + latency is still a performance killer.</a:t>
            </a:r>
          </a:p>
          <a:p>
            <a:pPr marL="0" indent="0">
              <a:buNone/>
            </a:pPr>
            <a:r>
              <a:rPr lang="en-US" baseline="0" dirty="0" smtClean="0"/>
              <a:t>TCP must be accommodated – this is our job as engineers and architects</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36</a:t>
            </a:fld>
            <a:endParaRPr lang="en-US" dirty="0"/>
          </a:p>
        </p:txBody>
      </p:sp>
    </p:spTree>
    <p:extLst>
      <p:ext uri="{BB962C8B-B14F-4D97-AF65-F5344CB8AC3E}">
        <p14:creationId xmlns:p14="http://schemas.microsoft.com/office/powerpoint/2010/main" val="4133220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accommodate TCP, we need a pragmatic</a:t>
            </a:r>
            <a:r>
              <a:rPr lang="en-US" baseline="0" dirty="0" smtClean="0"/>
              <a:t> engineering solution that:</a:t>
            </a:r>
          </a:p>
          <a:p>
            <a:pPr marL="228600" indent="-228600">
              <a:buAutoNum type="arabicParenR"/>
            </a:pPr>
            <a:r>
              <a:rPr lang="en-US" baseline="0" dirty="0" smtClean="0"/>
              <a:t>Addresses the needs</a:t>
            </a:r>
          </a:p>
          <a:p>
            <a:pPr marL="228600" indent="-228600">
              <a:buAutoNum type="arabicParenR"/>
            </a:pPr>
            <a:r>
              <a:rPr lang="en-US" baseline="0" dirty="0" smtClean="0"/>
              <a:t>Is implementable given financial, policy, and cultural constraints</a:t>
            </a:r>
          </a:p>
          <a:p>
            <a:pPr marL="228600" indent="-228600">
              <a:buAutoNum type="arabicParenR"/>
            </a:pPr>
            <a:r>
              <a:rPr lang="en-US" baseline="0" dirty="0" smtClean="0"/>
              <a:t>Can be defended – we cannot ignore security</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37</a:t>
            </a:fld>
            <a:endParaRPr lang="en-US" dirty="0"/>
          </a:p>
        </p:txBody>
      </p:sp>
    </p:spTree>
    <p:extLst>
      <p:ext uri="{BB962C8B-B14F-4D97-AF65-F5344CB8AC3E}">
        <p14:creationId xmlns:p14="http://schemas.microsoft.com/office/powerpoint/2010/main" val="1861740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Science DMZ design pattern is a set of </a:t>
            </a:r>
            <a:r>
              <a:rPr lang="en-US" baseline="0" dirty="0" err="1" smtClean="0"/>
              <a:t>composable</a:t>
            </a:r>
            <a:r>
              <a:rPr lang="en-US" baseline="0" dirty="0" smtClean="0"/>
              <a:t> ideas, including:</a:t>
            </a:r>
          </a:p>
          <a:p>
            <a:pPr marL="228600" indent="-228600">
              <a:buAutoNum type="arabicParenR"/>
            </a:pPr>
            <a:r>
              <a:rPr lang="en-US" baseline="0" dirty="0" smtClean="0"/>
              <a:t>The architectural element itself – the Science DMZ enclave</a:t>
            </a:r>
          </a:p>
          <a:p>
            <a:pPr marL="228600" indent="-228600">
              <a:buAutoNum type="arabicParenR"/>
            </a:pPr>
            <a:r>
              <a:rPr lang="en-US" baseline="0" dirty="0" smtClean="0"/>
              <a:t>Appropriate security that does not impact performance</a:t>
            </a:r>
          </a:p>
          <a:p>
            <a:pPr marL="228600" indent="-228600">
              <a:buAutoNum type="arabicParenR"/>
            </a:pPr>
            <a:r>
              <a:rPr lang="en-US" baseline="0" dirty="0" smtClean="0"/>
              <a:t>Dedicated systems – Data Transfer Nodes</a:t>
            </a:r>
          </a:p>
          <a:p>
            <a:pPr marL="228600" indent="-228600">
              <a:buAutoNum type="arabicParenR"/>
            </a:pPr>
            <a:r>
              <a:rPr lang="en-US" baseline="0" dirty="0" smtClean="0"/>
              <a:t>perfSONAR </a:t>
            </a:r>
          </a:p>
          <a:p>
            <a:pPr marL="228600" indent="-228600">
              <a:buAutoNum type="arabicParenR"/>
            </a:pPr>
            <a:endParaRPr lang="en-US" baseline="0" dirty="0" smtClean="0"/>
          </a:p>
          <a:p>
            <a:pPr marL="0" indent="0">
              <a:buNone/>
            </a:pPr>
            <a:r>
              <a:rPr lang="en-US" baseline="0" dirty="0" smtClean="0"/>
              <a:t>The elements of the Science DMZ can be combined in a variety of ways depending on the need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38</a:t>
            </a:fld>
            <a:endParaRPr lang="en-US" dirty="0"/>
          </a:p>
        </p:txBody>
      </p:sp>
    </p:spTree>
    <p:extLst>
      <p:ext uri="{BB962C8B-B14F-4D97-AF65-F5344CB8AC3E}">
        <p14:creationId xmlns:p14="http://schemas.microsoft.com/office/powerpoint/2010/main" val="1401659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abstract cartoon – nobody’s</a:t>
            </a:r>
            <a:r>
              <a:rPr lang="en-US" baseline="0" dirty="0" smtClean="0"/>
              <a:t> network looks exactly like this</a:t>
            </a:r>
          </a:p>
          <a:p>
            <a:endParaRPr lang="en-US" baseline="0" dirty="0" smtClean="0"/>
          </a:p>
          <a:p>
            <a:r>
              <a:rPr lang="en-US" baseline="0" dirty="0" smtClean="0"/>
              <a:t>The diagram has no management LAN, no terminal servers, etc.</a:t>
            </a:r>
          </a:p>
          <a:p>
            <a:endParaRPr lang="en-US" baseline="0" dirty="0" smtClean="0"/>
          </a:p>
          <a:p>
            <a:r>
              <a:rPr lang="en-US" baseline="0" dirty="0" smtClean="0"/>
              <a:t>However, this is the minimum network diagram that shows the essential Science DMZ components:</a:t>
            </a:r>
          </a:p>
          <a:p>
            <a:pPr marL="228600" indent="-228600">
              <a:buAutoNum type="arabicParenR"/>
            </a:pPr>
            <a:r>
              <a:rPr lang="en-US" baseline="0" dirty="0" smtClean="0"/>
              <a:t>Science DMZ enclave</a:t>
            </a:r>
          </a:p>
          <a:p>
            <a:pPr marL="228600" indent="-228600">
              <a:buAutoNum type="arabicParenR"/>
            </a:pPr>
            <a:r>
              <a:rPr lang="en-US" baseline="0" dirty="0" smtClean="0"/>
              <a:t>DTN</a:t>
            </a:r>
          </a:p>
          <a:p>
            <a:pPr marL="228600" indent="-228600">
              <a:buAutoNum type="arabicParenR"/>
            </a:pPr>
            <a:r>
              <a:rPr lang="en-US" baseline="0" dirty="0" smtClean="0"/>
              <a:t>perfSONAR (in the WAN, at the border, in the Science DMZ)</a:t>
            </a:r>
          </a:p>
          <a:p>
            <a:pPr marL="228600" indent="-228600">
              <a:buAutoNum type="arabicParenR"/>
            </a:pPr>
            <a:r>
              <a:rPr lang="en-US" baseline="0" dirty="0" smtClean="0"/>
              <a:t>Security policy controls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40</a:t>
            </a:fld>
            <a:endParaRPr lang="en-US" dirty="0"/>
          </a:p>
        </p:txBody>
      </p:sp>
    </p:spTree>
    <p:extLst>
      <p:ext uri="{BB962C8B-B14F-4D97-AF65-F5344CB8AC3E}">
        <p14:creationId xmlns:p14="http://schemas.microsoft.com/office/powerpoint/2010/main" val="2481843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green data path</a:t>
            </a:r>
            <a:r>
              <a:rPr lang="en-US" baseline="0" dirty="0" smtClean="0"/>
              <a:t> is susceptible to TCP performance problems stemming from packet loss combined with long distances</a:t>
            </a:r>
          </a:p>
          <a:p>
            <a:endParaRPr lang="en-US" baseline="0" dirty="0" smtClean="0"/>
          </a:p>
          <a:p>
            <a:r>
              <a:rPr lang="en-US" baseline="0" dirty="0" smtClean="0"/>
              <a:t>The red data path is very low latency – loss matters much less here (though too much loss will still cause problems)</a:t>
            </a:r>
          </a:p>
          <a:p>
            <a:endParaRPr lang="en-US" baseline="0" dirty="0" smtClean="0"/>
          </a:p>
          <a:p>
            <a:r>
              <a:rPr lang="en-US" baseline="0" dirty="0" smtClean="0"/>
              <a:t>Remember the throughput vs. latency graph</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41</a:t>
            </a:fld>
            <a:endParaRPr lang="en-US" dirty="0"/>
          </a:p>
        </p:txBody>
      </p:sp>
    </p:spTree>
    <p:extLst>
      <p:ext uri="{BB962C8B-B14F-4D97-AF65-F5344CB8AC3E}">
        <p14:creationId xmlns:p14="http://schemas.microsoft.com/office/powerpoint/2010/main" val="2481843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the Science</a:t>
            </a:r>
            <a:r>
              <a:rPr lang="en-US" baseline="0" dirty="0" smtClean="0"/>
              <a:t> DMZ design patterns to a supercomputer center</a:t>
            </a:r>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Note global </a:t>
            </a:r>
            <a:r>
              <a:rPr lang="en-US" baseline="0" dirty="0" smtClean="0"/>
              <a:t>filesystem – avoids double-copy workflow between DTNs and compute resources</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DTNs</a:t>
            </a:r>
            <a:r>
              <a:rPr lang="en-US" baseline="0" dirty="0" smtClean="0"/>
              <a:t> are not part of major computational resource, and so are not entangled with its config</a:t>
            </a:r>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Science DMZ does</a:t>
            </a:r>
            <a:r>
              <a:rPr lang="en-US" baseline="0" dirty="0" smtClean="0"/>
              <a:t> not look discrete – however, the elements are here</a:t>
            </a:r>
            <a:endParaRPr lang="en-US" dirty="0" smtClean="0"/>
          </a:p>
          <a:p>
            <a:endParaRPr lang="en-US" dirty="0" smtClean="0"/>
          </a:p>
          <a:p>
            <a:r>
              <a:rPr lang="en-US" baseline="0" dirty="0" smtClean="0"/>
              <a:t>Firewall appropriately placed</a:t>
            </a:r>
          </a:p>
          <a:p>
            <a:r>
              <a:rPr lang="en-US" baseline="0" dirty="0" smtClean="0"/>
              <a:t>Security for major resources and DTNs implemented in network core</a:t>
            </a:r>
          </a:p>
          <a:p>
            <a:r>
              <a:rPr lang="en-US" baseline="0" dirty="0" smtClean="0"/>
              <a:t>PerfSONAR for performance assurance</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45</a:t>
            </a:fld>
            <a:endParaRPr lang="en-US" dirty="0"/>
          </a:p>
        </p:txBody>
      </p:sp>
    </p:spTree>
    <p:extLst>
      <p:ext uri="{BB962C8B-B14F-4D97-AF65-F5344CB8AC3E}">
        <p14:creationId xmlns:p14="http://schemas.microsoft.com/office/powerpoint/2010/main" val="433604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DTNs</a:t>
            </a:r>
            <a:r>
              <a:rPr lang="en-US" baseline="0" dirty="0" smtClean="0"/>
              <a:t> are not part of major computational resource, and so are not entangled with its config</a:t>
            </a:r>
          </a:p>
          <a:p>
            <a:endParaRPr lang="en-US" baseline="0" dirty="0" smtClean="0"/>
          </a:p>
          <a:p>
            <a:r>
              <a:rPr lang="en-US" baseline="0" dirty="0" smtClean="0"/>
              <a:t>Note virtual circuit path (OSCARS, ION, SDN,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46</a:t>
            </a:fld>
            <a:endParaRPr lang="en-US" dirty="0"/>
          </a:p>
        </p:txBody>
      </p:sp>
    </p:spTree>
    <p:extLst>
      <p:ext uri="{BB962C8B-B14F-4D97-AF65-F5344CB8AC3E}">
        <p14:creationId xmlns:p14="http://schemas.microsoft.com/office/powerpoint/2010/main" val="3261973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 data resource (e.g. LHC Tier1)</a:t>
            </a:r>
          </a:p>
          <a:p>
            <a:r>
              <a:rPr lang="en-US" dirty="0" smtClean="0"/>
              <a:t>Lots</a:t>
            </a:r>
            <a:r>
              <a:rPr lang="en-US" baseline="0" dirty="0" smtClean="0"/>
              <a:t> of parallelism (data transfer clusters)</a:t>
            </a:r>
          </a:p>
          <a:p>
            <a:r>
              <a:rPr lang="en-US" baseline="0" dirty="0" smtClean="0"/>
              <a:t>Firewalls as appropriate</a:t>
            </a:r>
          </a:p>
          <a:p>
            <a:r>
              <a:rPr lang="en-US" baseline="0" dirty="0" smtClean="0"/>
              <a:t>PerfSONAR</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48</a:t>
            </a:fld>
            <a:endParaRPr lang="en-US" dirty="0"/>
          </a:p>
        </p:txBody>
      </p:sp>
    </p:spTree>
    <p:extLst>
      <p:ext uri="{BB962C8B-B14F-4D97-AF65-F5344CB8AC3E}">
        <p14:creationId xmlns:p14="http://schemas.microsoft.com/office/powerpoint/2010/main" val="4111498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loss-sensitive</a:t>
            </a:r>
            <a:r>
              <a:rPr lang="en-US" baseline="0" dirty="0" smtClean="0"/>
              <a:t> data path covers the entire network front-end</a:t>
            </a:r>
          </a:p>
          <a:p>
            <a:endParaRPr lang="en-US" baseline="0" dirty="0" smtClean="0"/>
          </a:p>
          <a:p>
            <a:r>
              <a:rPr lang="en-US" baseline="0" dirty="0" smtClean="0"/>
              <a:t>However – note that the Science DMZ principles are all still here</a:t>
            </a:r>
          </a:p>
          <a:p>
            <a:endParaRPr lang="en-US" baseline="0" dirty="0" smtClean="0"/>
          </a:p>
          <a:p>
            <a:r>
              <a:rPr lang="en-US" baseline="0" dirty="0" smtClean="0"/>
              <a:t>Especially note security – would you want to drag all this through the enterprise firewall?  Far better to do the security in the Science DMZ.</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49</a:t>
            </a:fld>
            <a:endParaRPr lang="en-US" dirty="0"/>
          </a:p>
        </p:txBody>
      </p:sp>
    </p:spTree>
    <p:extLst>
      <p:ext uri="{BB962C8B-B14F-4D97-AF65-F5344CB8AC3E}">
        <p14:creationId xmlns:p14="http://schemas.microsoft.com/office/powerpoint/2010/main" val="36130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portion of the ESGF organizations participating</a:t>
            </a:r>
            <a:r>
              <a:rPr lang="en-US" baseline="0" dirty="0" smtClean="0"/>
              <a:t> in ICNWG</a:t>
            </a:r>
          </a:p>
          <a:p>
            <a:endParaRPr lang="en-US" baseline="0" dirty="0" smtClean="0"/>
          </a:p>
          <a:p>
            <a:r>
              <a:rPr lang="en-US" baseline="0" dirty="0" smtClean="0"/>
              <a:t>In Boulder we talked about increasing participation</a:t>
            </a:r>
            <a:endParaRPr lang="en-US" dirty="0"/>
          </a:p>
        </p:txBody>
      </p:sp>
      <p:sp>
        <p:nvSpPr>
          <p:cNvPr id="4" name="Slide Number Placeholder 3"/>
          <p:cNvSpPr>
            <a:spLocks noGrp="1"/>
          </p:cNvSpPr>
          <p:nvPr>
            <p:ph type="sldNum" sz="quarter" idx="10"/>
          </p:nvPr>
        </p:nvSpPr>
        <p:spPr/>
        <p:txBody>
          <a:bodyPr/>
          <a:lstStyle/>
          <a:p>
            <a:fld id="{F2005695-44F0-AD43-B27F-5C7929F93C0A}"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887408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provides distributed</a:t>
            </a:r>
            <a:r>
              <a:rPr lang="en-US" baseline="0" dirty="0" smtClean="0"/>
              <a:t> connectivity to a central Science DMZ </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51</a:t>
            </a:fld>
            <a:endParaRPr lang="en-US" dirty="0"/>
          </a:p>
        </p:txBody>
      </p:sp>
    </p:spTree>
    <p:extLst>
      <p:ext uri="{BB962C8B-B14F-4D97-AF65-F5344CB8AC3E}">
        <p14:creationId xmlns:p14="http://schemas.microsoft.com/office/powerpoint/2010/main" val="3684829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each Science DMZ can be run separately (e.g. by</a:t>
            </a:r>
            <a:r>
              <a:rPr lang="en-US" baseline="0" dirty="0" smtClean="0"/>
              <a:t> individual departments or laboratories)</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52</a:t>
            </a:fld>
            <a:endParaRPr lang="en-US" dirty="0"/>
          </a:p>
        </p:txBody>
      </p:sp>
    </p:spTree>
    <p:extLst>
      <p:ext uri="{BB962C8B-B14F-4D97-AF65-F5344CB8AC3E}">
        <p14:creationId xmlns:p14="http://schemas.microsoft.com/office/powerpoint/2010/main" val="2816921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workload – ALS DTN became</a:t>
            </a:r>
            <a:r>
              <a:rPr lang="en-US" baseline="0" dirty="0" smtClean="0"/>
              <a:t> central to most data handling tasks on the beamline within about a month of deployment</a:t>
            </a:r>
          </a:p>
          <a:p>
            <a:endParaRPr lang="en-US" baseline="0" dirty="0" smtClean="0"/>
          </a:p>
          <a:p>
            <a:r>
              <a:rPr lang="en-US" baseline="0" dirty="0" smtClean="0"/>
              <a:t>The Science DMZ model can easily be replicated because of its modularity</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53</a:t>
            </a:fld>
            <a:endParaRPr lang="en-US" dirty="0"/>
          </a:p>
        </p:txBody>
      </p:sp>
    </p:spTree>
    <p:extLst>
      <p:ext uri="{BB962C8B-B14F-4D97-AF65-F5344CB8AC3E}">
        <p14:creationId xmlns:p14="http://schemas.microsoft.com/office/powerpoint/2010/main" val="1697514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couple are examples</a:t>
            </a:r>
            <a:r>
              <a:rPr lang="en-US" baseline="0" dirty="0" smtClean="0"/>
              <a:t> of integrating SDN into a DMZ environment</a:t>
            </a:r>
          </a:p>
          <a:p>
            <a:endParaRPr lang="en-US" baseline="0" dirty="0" smtClean="0"/>
          </a:p>
          <a:p>
            <a:r>
              <a:rPr lang="en-US" baseline="0" dirty="0" smtClean="0"/>
              <a:t>1</a:t>
            </a:r>
            <a:r>
              <a:rPr lang="en-US" baseline="30000" dirty="0" smtClean="0"/>
              <a:t>st</a:t>
            </a:r>
            <a:r>
              <a:rPr lang="en-US" baseline="0" dirty="0" smtClean="0"/>
              <a:t> it is experimental, then it gradually moves into production.  </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54</a:t>
            </a:fld>
            <a:endParaRPr lang="en-US" dirty="0"/>
          </a:p>
        </p:txBody>
      </p:sp>
    </p:spTree>
    <p:extLst>
      <p:ext uri="{BB962C8B-B14F-4D97-AF65-F5344CB8AC3E}">
        <p14:creationId xmlns:p14="http://schemas.microsoft.com/office/powerpoint/2010/main" val="2725506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 deployment brings SDN</a:t>
            </a:r>
            <a:r>
              <a:rPr lang="en-US" baseline="0" dirty="0" smtClean="0"/>
              <a:t> services to research DMZ via a separate link</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55</a:t>
            </a:fld>
            <a:endParaRPr lang="en-US" dirty="0"/>
          </a:p>
        </p:txBody>
      </p:sp>
    </p:spTree>
    <p:extLst>
      <p:ext uri="{BB962C8B-B14F-4D97-AF65-F5344CB8AC3E}">
        <p14:creationId xmlns:p14="http://schemas.microsoft.com/office/powerpoint/2010/main" val="2086334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Once SDN software</a:t>
            </a:r>
            <a:r>
              <a:rPr lang="en-US" baseline="0" dirty="0" smtClean="0"/>
              <a:t> for the switch platform is solid and operational models are clear, production Science DMZ supports SDN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56</a:t>
            </a:fld>
            <a:endParaRPr lang="en-US" dirty="0"/>
          </a:p>
        </p:txBody>
      </p:sp>
    </p:spTree>
    <p:extLst>
      <p:ext uri="{BB962C8B-B14F-4D97-AF65-F5344CB8AC3E}">
        <p14:creationId xmlns:p14="http://schemas.microsoft.com/office/powerpoint/2010/main" val="2086334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entire production path supports SDN, SDN is another production service on the Science DMZ and we’re back to the original picture</a:t>
            </a:r>
          </a:p>
          <a:p>
            <a:endParaRPr lang="en-US" baseline="0" dirty="0" smtClean="0"/>
          </a:p>
          <a:p>
            <a:r>
              <a:rPr lang="en-US" baseline="0" dirty="0" smtClean="0"/>
              <a:t>ESnet5 supports routed traffic and OSCARS on the same platform in a similar way</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57</a:t>
            </a:fld>
            <a:endParaRPr lang="en-US" dirty="0"/>
          </a:p>
        </p:txBody>
      </p:sp>
    </p:spTree>
    <p:extLst>
      <p:ext uri="{BB962C8B-B14F-4D97-AF65-F5344CB8AC3E}">
        <p14:creationId xmlns:p14="http://schemas.microsoft.com/office/powerpoint/2010/main" val="2086334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brief introduction to the impacts of buffering on network traffic.</a:t>
            </a:r>
            <a:r>
              <a:rPr lang="en-US" baseline="0" dirty="0" smtClean="0"/>
              <a:t>  Key points:</a:t>
            </a:r>
          </a:p>
          <a:p>
            <a:endParaRPr lang="en-US" baseline="0" dirty="0" smtClean="0"/>
          </a:p>
          <a:p>
            <a:r>
              <a:rPr lang="en-US" baseline="0" dirty="0" smtClean="0"/>
              <a:t> - Host interfaces ‘burst’ at line rate, and then wait (e.g. it</a:t>
            </a:r>
            <a:r>
              <a:rPr lang="fr-FR" baseline="0" dirty="0" smtClean="0"/>
              <a:t>’</a:t>
            </a:r>
            <a:r>
              <a:rPr lang="en-US" baseline="0" dirty="0" smtClean="0"/>
              <a:t>s binary behavior, not a nice steady pacing at some average rate)</a:t>
            </a:r>
          </a:p>
          <a:p>
            <a:endParaRPr lang="en-US" baseline="0" dirty="0" smtClean="0"/>
          </a:p>
          <a:p>
            <a:r>
              <a:rPr lang="en-US" baseline="0" dirty="0" smtClean="0"/>
              <a:t> - multiple ingress flows behave differently depending on the architecture of the switch.  If its ‘shared’ memory, all may be using the same memory buffer.  If each interface has its own, then 1 or 2 bursting may be less impactful on the rest of the interfaces.  </a:t>
            </a:r>
          </a:p>
          <a:p>
            <a:endParaRPr lang="en-US" baseline="0" dirty="0" smtClean="0"/>
          </a:p>
          <a:p>
            <a:r>
              <a:rPr lang="en-US" baseline="0" dirty="0" smtClean="0"/>
              <a:t> - buffer bloat is typically not a concern in a Science DMZ</a:t>
            </a:r>
          </a:p>
          <a:p>
            <a:endParaRPr lang="en-US" baseline="0" dirty="0" smtClean="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59</a:t>
            </a:fld>
            <a:endParaRPr lang="en-US" dirty="0"/>
          </a:p>
        </p:txBody>
      </p:sp>
    </p:spTree>
    <p:extLst>
      <p:ext uri="{BB962C8B-B14F-4D97-AF65-F5344CB8AC3E}">
        <p14:creationId xmlns:p14="http://schemas.microsoft.com/office/powerpoint/2010/main" val="3266368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Goes along with the previous – output is just as important as input</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60</a:t>
            </a:fld>
            <a:endParaRPr lang="en-US" dirty="0"/>
          </a:p>
        </p:txBody>
      </p:sp>
    </p:spTree>
    <p:extLst>
      <p:ext uri="{BB962C8B-B14F-4D97-AF65-F5344CB8AC3E}">
        <p14:creationId xmlns:p14="http://schemas.microsoft.com/office/powerpoint/2010/main" val="2484946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outbound direction, traffic from the cluster goes from 10G to 1G on the department core switch – the 10G DTN will burst, causing loss if the 1G output queue is too shallow</a:t>
            </a:r>
          </a:p>
          <a:p>
            <a:endParaRPr lang="en-US" baseline="0" dirty="0" smtClean="0"/>
          </a:p>
          <a:p>
            <a:r>
              <a:rPr lang="en-US" baseline="0" dirty="0" smtClean="0"/>
              <a:t>In the outbound direction, many 1G workstations can congest a single 1G uplink port</a:t>
            </a:r>
          </a:p>
          <a:p>
            <a:endParaRPr lang="en-US" baseline="0" dirty="0" smtClean="0"/>
          </a:p>
          <a:p>
            <a:r>
              <a:rPr lang="en-US" baseline="0" dirty="0" smtClean="0"/>
              <a:t>In the inbound direction, 10G of WAN traffic goes to a 1G port facing the department core switch – likely loss location (and on the wide area path to the DTN!)</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There are a lot of networks with this sort of problem.</a:t>
            </a:r>
          </a:p>
          <a:p>
            <a:endParaRPr lang="en-US" dirty="0" smtClean="0"/>
          </a:p>
          <a:p>
            <a:r>
              <a:rPr lang="en-US" dirty="0" smtClean="0"/>
              <a:t>The best way to find the</a:t>
            </a:r>
            <a:r>
              <a:rPr lang="en-US" baseline="0" dirty="0" smtClean="0"/>
              <a:t> problem</a:t>
            </a:r>
            <a:r>
              <a:rPr lang="en-US" dirty="0" smtClean="0"/>
              <a:t> is to use perfSONAR</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61</a:t>
            </a:fld>
            <a:endParaRPr lang="en-US" dirty="0"/>
          </a:p>
        </p:txBody>
      </p:sp>
    </p:spTree>
    <p:extLst>
      <p:ext uri="{BB962C8B-B14F-4D97-AF65-F5344CB8AC3E}">
        <p14:creationId xmlns:p14="http://schemas.microsoft.com/office/powerpoint/2010/main" val="285488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ESnet has many capabilities that commercial internet providers do not.  I’ll speak about just one.  </a:t>
            </a:r>
          </a:p>
          <a:p>
            <a:endParaRPr lang="en-US" baseline="0" dirty="0" smtClean="0"/>
          </a:p>
          <a:p>
            <a:r>
              <a:rPr lang="en-US" baseline="0" dirty="0" smtClean="0"/>
              <a:t>Commodity internet traffic – large flow count, small per-flow bandwidth, diurnal time signature</a:t>
            </a:r>
          </a:p>
          <a:p>
            <a:r>
              <a:rPr lang="en-US" baseline="0" dirty="0" smtClean="0"/>
              <a:t>Science traffic – small flow count, large per-flow bandwidth, workflow-driven time signature</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solidFill>
                  <a:prstClr val="black"/>
                </a:solidFill>
                <a:latin typeface="Calibri"/>
              </a:rPr>
              <a:pPr>
                <a:defRPr/>
              </a:pPr>
              <a:t>7</a:t>
            </a:fld>
            <a:endParaRPr lang="en-US" dirty="0">
              <a:solidFill>
                <a:prstClr val="black"/>
              </a:solidFill>
              <a:latin typeface="Calibri"/>
            </a:endParaRPr>
          </a:p>
        </p:txBody>
      </p:sp>
    </p:spTree>
    <p:extLst>
      <p:ext uri="{BB962C8B-B14F-4D97-AF65-F5344CB8AC3E}">
        <p14:creationId xmlns:p14="http://schemas.microsoft.com/office/powerpoint/2010/main" val="140360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62</a:t>
            </a:fld>
            <a:endParaRPr lang="en-US" dirty="0"/>
          </a:p>
        </p:txBody>
      </p:sp>
    </p:spTree>
    <p:extLst>
      <p:ext uri="{BB962C8B-B14F-4D97-AF65-F5344CB8AC3E}">
        <p14:creationId xmlns:p14="http://schemas.microsoft.com/office/powerpoint/2010/main" val="539960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 TCP promises reliable data delivery, not performance</a:t>
            </a:r>
          </a:p>
          <a:p>
            <a:endParaRPr lang="en-US" dirty="0" smtClean="0"/>
          </a:p>
          <a:p>
            <a:r>
              <a:rPr lang="en-US" dirty="0" smtClean="0"/>
              <a:t>In order for</a:t>
            </a:r>
            <a:r>
              <a:rPr lang="en-US" baseline="0" dirty="0" smtClean="0"/>
              <a:t> scientists to see high-performance correct behavior consistently, network engineers must be able to find and fix problems quickly.</a:t>
            </a:r>
          </a:p>
          <a:p>
            <a:endParaRPr lang="en-US" baseline="0" dirty="0" smtClean="0"/>
          </a:p>
          <a:p>
            <a:r>
              <a:rPr lang="en-US" baseline="0" dirty="0" smtClean="0"/>
              <a:t>Waiting around for trouble tickets is clearly the wrong approach</a:t>
            </a:r>
            <a:endParaRPr lang="en-US" dirty="0" smtClean="0"/>
          </a:p>
          <a:p>
            <a:endParaRPr lang="en-US" dirty="0" smtClean="0"/>
          </a:p>
          <a:p>
            <a:r>
              <a:rPr lang="en-US" dirty="0" smtClean="0"/>
              <a:t>Not all problems are immediately obvious</a:t>
            </a:r>
            <a:r>
              <a:rPr lang="en-US" baseline="0" dirty="0" smtClean="0"/>
              <a:t> – many are known as “soft failures”</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63</a:t>
            </a:fld>
            <a:endParaRPr lang="en-US" dirty="0"/>
          </a:p>
        </p:txBody>
      </p:sp>
    </p:spTree>
    <p:extLst>
      <p:ext uri="{BB962C8B-B14F-4D97-AF65-F5344CB8AC3E}">
        <p14:creationId xmlns:p14="http://schemas.microsoft.com/office/powerpoint/2010/main" val="483721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something is down hard, it’s easy to find</a:t>
            </a:r>
          </a:p>
          <a:p>
            <a:endParaRPr lang="en-US" baseline="0" dirty="0" smtClean="0"/>
          </a:p>
          <a:p>
            <a:r>
              <a:rPr lang="en-US" baseline="0" dirty="0" smtClean="0"/>
              <a:t>Soft failures are often visible only from the end systems</a:t>
            </a:r>
          </a:p>
          <a:p>
            <a:endParaRPr lang="en-US" baseline="0" dirty="0" smtClean="0"/>
          </a:p>
          <a:p>
            <a:r>
              <a:rPr lang="en-US" dirty="0" smtClean="0"/>
              <a:t>This is what makes perfSONAR so valuable – it behaves as an end system behaves, but it measures what</a:t>
            </a:r>
            <a:r>
              <a:rPr lang="en-US" baseline="0" dirty="0" smtClean="0"/>
              <a:t> the network does</a:t>
            </a:r>
          </a:p>
          <a:p>
            <a:endParaRPr lang="en-US" dirty="0" smtClean="0"/>
          </a:p>
          <a:p>
            <a:r>
              <a:rPr lang="en-US" dirty="0" smtClean="0"/>
              <a:t>Remember – we want to find the problems </a:t>
            </a:r>
            <a:r>
              <a:rPr lang="en-US" b="1" dirty="0" smtClean="0"/>
              <a:t>BEFORE</a:t>
            </a:r>
            <a:r>
              <a:rPr lang="en-US" baseline="0" dirty="0" smtClean="0"/>
              <a:t> the users do</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64</a:t>
            </a:fld>
            <a:endParaRPr lang="en-US" dirty="0"/>
          </a:p>
        </p:txBody>
      </p:sp>
    </p:spTree>
    <p:extLst>
      <p:ext uri="{BB962C8B-B14F-4D97-AF65-F5344CB8AC3E}">
        <p14:creationId xmlns:p14="http://schemas.microsoft.com/office/powerpoint/2010/main" val="1853133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quick examples of soft failures:</a:t>
            </a:r>
          </a:p>
          <a:p>
            <a:endParaRPr lang="en-US" dirty="0" smtClean="0"/>
          </a:p>
          <a:p>
            <a:r>
              <a:rPr lang="en-US" dirty="0" smtClean="0"/>
              <a:t>The first of these was a Cisco 6509 that had over-filled</a:t>
            </a:r>
            <a:r>
              <a:rPr lang="en-US" baseline="0" dirty="0" smtClean="0"/>
              <a:t> its route table due to a misconfiguration, but the config had been fixed.  The performance problem persisted until the router was rebooted.  This could not have been found by auditing the configuration.</a:t>
            </a:r>
          </a:p>
          <a:p>
            <a:endParaRPr lang="en-US" baseline="0" dirty="0" smtClean="0"/>
          </a:p>
          <a:p>
            <a:r>
              <a:rPr lang="en-US" baseline="0" dirty="0" smtClean="0"/>
              <a:t>The second is a relatively common problem – in a big network there are a lot of pluggable optics packs, and sometimes they just go bad.  Often they cause performance problems (soft failure) for a long time before they finally die (hard failure)</a:t>
            </a:r>
          </a:p>
          <a:p>
            <a:endParaRPr lang="en-US" baseline="0" dirty="0" smtClean="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65</a:t>
            </a:fld>
            <a:endParaRPr lang="en-US" dirty="0"/>
          </a:p>
        </p:txBody>
      </p:sp>
    </p:spTree>
    <p:extLst>
      <p:ext uri="{BB962C8B-B14F-4D97-AF65-F5344CB8AC3E}">
        <p14:creationId xmlns:p14="http://schemas.microsoft.com/office/powerpoint/2010/main" val="4250001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perfSONAR is the gold standard tool for performance testing, measurement, and interdomain</a:t>
            </a:r>
            <a:r>
              <a:rPr lang="en-US" baseline="0" dirty="0" smtClean="0"/>
              <a:t> troubleshooting in science networks</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66</a:t>
            </a:fld>
            <a:endParaRPr lang="en-US" dirty="0"/>
          </a:p>
        </p:txBody>
      </p:sp>
    </p:spTree>
    <p:extLst>
      <p:ext uri="{BB962C8B-B14F-4D97-AF65-F5344CB8AC3E}">
        <p14:creationId xmlns:p14="http://schemas.microsoft.com/office/powerpoint/2010/main" val="1249941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Deployment curve</a:t>
            </a:r>
            <a:r>
              <a:rPr lang="en-US" baseline="0" dirty="0" smtClean="0"/>
              <a:t> through April 2014</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67</a:t>
            </a:fld>
            <a:endParaRPr lang="en-US" dirty="0"/>
          </a:p>
        </p:txBody>
      </p:sp>
    </p:spTree>
    <p:extLst>
      <p:ext uri="{BB962C8B-B14F-4D97-AF65-F5344CB8AC3E}">
        <p14:creationId xmlns:p14="http://schemas.microsoft.com/office/powerpoint/2010/main" val="539960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find </a:t>
            </a:r>
            <a:r>
              <a:rPr lang="en-US" dirty="0" err="1" smtClean="0"/>
              <a:t>perfSONAR</a:t>
            </a:r>
            <a:r>
              <a:rPr lang="en-US" dirty="0" smtClean="0"/>
              <a:t> servers and services</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68</a:t>
            </a:fld>
            <a:endParaRPr lang="en-US" dirty="0"/>
          </a:p>
        </p:txBody>
      </p:sp>
    </p:spTree>
    <p:extLst>
      <p:ext uri="{BB962C8B-B14F-4D97-AF65-F5344CB8AC3E}">
        <p14:creationId xmlns:p14="http://schemas.microsoft.com/office/powerpoint/2010/main" val="112429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Integrating regular testing into</a:t>
            </a:r>
            <a:r>
              <a:rPr lang="en-US" baseline="0" dirty="0" smtClean="0"/>
              <a:t> a visualization (ESnet example).</a:t>
            </a:r>
          </a:p>
          <a:p>
            <a:endParaRPr lang="en-US" baseline="0" dirty="0" smtClean="0"/>
          </a:p>
          <a:p>
            <a:r>
              <a:rPr lang="en-US" baseline="0" dirty="0" smtClean="0"/>
              <a:t>Performance data is public </a:t>
            </a:r>
          </a:p>
          <a:p>
            <a:endParaRPr lang="en-US" baseline="0" dirty="0" smtClean="0"/>
          </a:p>
          <a:p>
            <a:r>
              <a:rPr lang="en-US" baseline="0" dirty="0" smtClean="0"/>
              <a:t>The tool can trigger alerts to notify NOC staff.  </a:t>
            </a:r>
          </a:p>
          <a:p>
            <a:endParaRPr lang="en-US" baseline="0" dirty="0" smtClean="0"/>
          </a:p>
          <a:p>
            <a:r>
              <a:rPr lang="en-US" baseline="0" dirty="0" smtClean="0"/>
              <a:t>This is a very valuable tool for setting expectations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69</a:t>
            </a:fld>
            <a:endParaRPr lang="en-US" dirty="0"/>
          </a:p>
        </p:txBody>
      </p:sp>
    </p:spTree>
    <p:extLst>
      <p:ext uri="{BB962C8B-B14F-4D97-AF65-F5344CB8AC3E}">
        <p14:creationId xmlns:p14="http://schemas.microsoft.com/office/powerpoint/2010/main" val="30537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70</a:t>
            </a:fld>
            <a:endParaRPr lang="en-US" dirty="0"/>
          </a:p>
        </p:txBody>
      </p:sp>
    </p:spTree>
    <p:extLst>
      <p:ext uri="{BB962C8B-B14F-4D97-AF65-F5344CB8AC3E}">
        <p14:creationId xmlns:p14="http://schemas.microsoft.com/office/powerpoint/2010/main" val="5399609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aspects of the DTN must be tuned – even the BIOS matters</a:t>
            </a:r>
            <a:endParaRPr lang="en-US" baseline="0" dirty="0" smtClean="0"/>
          </a:p>
          <a:p>
            <a:endParaRPr lang="en-US" baseline="0" dirty="0" smtClean="0"/>
          </a:p>
          <a:p>
            <a:r>
              <a:rPr lang="en-US" baseline="0" dirty="0" smtClean="0"/>
              <a:t>Limit the scope of the DTN as well – its job is data movement, its job is not to have office software on it.  </a:t>
            </a:r>
          </a:p>
          <a:p>
            <a:endParaRPr lang="en-US" baseline="0" dirty="0" smtClean="0"/>
          </a:p>
          <a:p>
            <a:r>
              <a:rPr lang="en-US" baseline="0" dirty="0" smtClean="0"/>
              <a:t>Craft a specific security profile/policy around its only task.  </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71</a:t>
            </a:fld>
            <a:endParaRPr lang="en-US" dirty="0"/>
          </a:p>
        </p:txBody>
      </p:sp>
    </p:spTree>
    <p:extLst>
      <p:ext uri="{BB962C8B-B14F-4D97-AF65-F5344CB8AC3E}">
        <p14:creationId xmlns:p14="http://schemas.microsoft.com/office/powerpoint/2010/main" val="3420936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It turns out a network has to be almost perfect in order to move the elephant flows effectively.</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This is a little bit counterintuitive.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We have to take special care in engineering for the elephant flows.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Irony: van </a:t>
            </a:r>
            <a:r>
              <a:rPr lang="en-US" baseline="0" dirty="0" err="1" smtClean="0"/>
              <a:t>jacobsen</a:t>
            </a:r>
            <a:r>
              <a:rPr lang="en-US" baseline="0" dirty="0" smtClean="0"/>
              <a:t> 1986 – 88.  </a:t>
            </a:r>
          </a:p>
          <a:p>
            <a:endParaRPr lang="en-US" dirty="0" smtClean="0"/>
          </a:p>
          <a:p>
            <a:r>
              <a:rPr lang="en-US" dirty="0" smtClean="0"/>
              <a:t>This is why a</a:t>
            </a:r>
            <a:r>
              <a:rPr lang="en-US" baseline="0" dirty="0" smtClean="0"/>
              <a:t> network specifically engineered for science is important</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3408180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DTN is</a:t>
            </a:r>
            <a:r>
              <a:rPr lang="en-US" baseline="0" dirty="0" smtClean="0"/>
              <a:t> entry point for data from multi-facility workflows – use the right tool for the right job</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72</a:t>
            </a:fld>
            <a:endParaRPr lang="en-US" dirty="0"/>
          </a:p>
        </p:txBody>
      </p:sp>
    </p:spTree>
    <p:extLst>
      <p:ext uri="{BB962C8B-B14F-4D97-AF65-F5344CB8AC3E}">
        <p14:creationId xmlns:p14="http://schemas.microsoft.com/office/powerpoint/2010/main" val="3762528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AE1E7-10E2-CF4A-8695-3E65350C7070}" type="slidenum">
              <a:rPr lang="en-US"/>
              <a:pPr/>
              <a:t>73</a:t>
            </a:fld>
            <a:endParaRPr lang="en-US"/>
          </a:p>
        </p:txBody>
      </p:sp>
      <p:sp>
        <p:nvSpPr>
          <p:cNvPr id="330754" name="Rectangle 2"/>
          <p:cNvSpPr>
            <a:spLocks noGrp="1" noRot="1" noChangeAspect="1" noChangeArrowheads="1"/>
          </p:cNvSpPr>
          <p:nvPr>
            <p:ph type="sldImg"/>
          </p:nvPr>
        </p:nvSpPr>
        <p:spPr bwMode="auto">
          <a:xfrm>
            <a:off x="1109663" y="677863"/>
            <a:ext cx="4622800" cy="3468687"/>
          </a:xfrm>
          <a:prstGeom prst="rect">
            <a:avLst/>
          </a:prstGeom>
          <a:solidFill>
            <a:srgbClr val="FFFFFF"/>
          </a:solidFill>
          <a:ln>
            <a:solidFill>
              <a:srgbClr val="000000"/>
            </a:solidFill>
            <a:miter lim="800000"/>
            <a:headEnd/>
            <a:tailEnd/>
          </a:ln>
        </p:spPr>
      </p:sp>
      <p:sp>
        <p:nvSpPr>
          <p:cNvPr id="330755" name="Rectangle 3"/>
          <p:cNvSpPr>
            <a:spLocks noGrp="1" noChangeArrowheads="1"/>
          </p:cNvSpPr>
          <p:nvPr>
            <p:ph type="body" idx="1"/>
          </p:nvPr>
        </p:nvSpPr>
        <p:spPr bwMode="auto">
          <a:xfrm>
            <a:off x="902081" y="4373285"/>
            <a:ext cx="5036613" cy="407168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smtClean="0"/>
              <a:t>Comparison of legacy and recommended tools.</a:t>
            </a:r>
          </a:p>
          <a:p>
            <a:endParaRPr lang="en-US" dirty="0" smtClean="0"/>
          </a:p>
          <a:p>
            <a:r>
              <a:rPr lang="en-US" dirty="0" smtClean="0"/>
              <a:t>Note that rsync over</a:t>
            </a:r>
            <a:r>
              <a:rPr lang="en-US" baseline="0" dirty="0" smtClean="0"/>
              <a:t> HPN-SSH is reasonable in a 1Gbps environment – if you are stuck with rsync over SSH, at least use HPN-SSH.</a:t>
            </a:r>
          </a:p>
          <a:p>
            <a:endParaRPr lang="en-US" baseline="0" dirty="0" smtClean="0"/>
          </a:p>
          <a:p>
            <a:r>
              <a:rPr lang="en-US" dirty="0" smtClean="0"/>
              <a:t>Globus is now deployed at</a:t>
            </a:r>
            <a:r>
              <a:rPr lang="en-US" baseline="0" dirty="0" smtClean="0"/>
              <a:t> a large number of major scientific sites – the basic data transfer functionality is free.</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74</a:t>
            </a:fld>
            <a:endParaRPr lang="en-US" dirty="0"/>
          </a:p>
        </p:txBody>
      </p:sp>
    </p:spTree>
    <p:extLst>
      <p:ext uri="{BB962C8B-B14F-4D97-AF65-F5344CB8AC3E}">
        <p14:creationId xmlns:p14="http://schemas.microsoft.com/office/powerpoint/2010/main" val="5399609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still have really tight security if you need really tight security – just do it in a way that does not cause performance problems for traffic permitted by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76</a:t>
            </a:fld>
            <a:endParaRPr lang="en-US" dirty="0"/>
          </a:p>
        </p:txBody>
      </p:sp>
    </p:spTree>
    <p:extLst>
      <p:ext uri="{BB962C8B-B14F-4D97-AF65-F5344CB8AC3E}">
        <p14:creationId xmlns:p14="http://schemas.microsoft.com/office/powerpoint/2010/main" val="2266767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Packets do not traverse a firewall</a:t>
            </a:r>
            <a:r>
              <a:rPr lang="en-US" baseline="0" dirty="0" smtClean="0"/>
              <a:t> device</a:t>
            </a:r>
          </a:p>
          <a:p>
            <a:endParaRPr lang="en-US" baseline="0" dirty="0" smtClean="0"/>
          </a:p>
          <a:p>
            <a:r>
              <a:rPr lang="en-US" baseline="0" dirty="0" smtClean="0"/>
              <a:t>Firewalls are typically engineered very differently than routers and switches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77</a:t>
            </a:fld>
            <a:endParaRPr lang="en-US" dirty="0"/>
          </a:p>
        </p:txBody>
      </p:sp>
    </p:spTree>
    <p:extLst>
      <p:ext uri="{BB962C8B-B14F-4D97-AF65-F5344CB8AC3E}">
        <p14:creationId xmlns:p14="http://schemas.microsoft.com/office/powerpoint/2010/main" val="1067991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individual processor is typically a fraction of link speed (e.g. eight 1.25Gbps processors for a 10G firewall)</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78</a:t>
            </a:fld>
            <a:endParaRPr lang="en-US" dirty="0"/>
          </a:p>
        </p:txBody>
      </p:sp>
    </p:spTree>
    <p:extLst>
      <p:ext uri="{BB962C8B-B14F-4D97-AF65-F5344CB8AC3E}">
        <p14:creationId xmlns:p14="http://schemas.microsoft.com/office/powerpoint/2010/main" val="280235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element of network design, the enterprise firewall is a poor fit for</a:t>
            </a:r>
            <a:r>
              <a:rPr lang="en-US" baseline="0" dirty="0" smtClean="0"/>
              <a:t> high-performance scientific applications</a:t>
            </a:r>
          </a:p>
          <a:p>
            <a:endParaRPr lang="en-US" baseline="0" dirty="0" smtClean="0"/>
          </a:p>
          <a:p>
            <a:r>
              <a:rPr lang="en-US" baseline="0" dirty="0" smtClean="0"/>
              <a:t>Find another way to secure the high-performance scientific applications</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79</a:t>
            </a:fld>
            <a:endParaRPr lang="en-US" dirty="0"/>
          </a:p>
        </p:txBody>
      </p:sp>
    </p:spTree>
    <p:extLst>
      <p:ext uri="{BB962C8B-B14F-4D97-AF65-F5344CB8AC3E}">
        <p14:creationId xmlns:p14="http://schemas.microsoft.com/office/powerpoint/2010/main" val="296912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Enterprise</a:t>
            </a:r>
            <a:r>
              <a:rPr lang="en-US" baseline="0" dirty="0" smtClean="0"/>
              <a:t> firewall designers assume that everything is an email, a web browser, or streaming content</a:t>
            </a:r>
          </a:p>
          <a:p>
            <a:endParaRPr lang="en-US" baseline="0" dirty="0" smtClean="0"/>
          </a:p>
          <a:p>
            <a:r>
              <a:rPr lang="en-US" baseline="0" dirty="0" smtClean="0"/>
              <a:t>Science environments are more complex than that – they make use of the full set of capabilities available</a:t>
            </a:r>
          </a:p>
          <a:p>
            <a:endParaRPr lang="en-US" baseline="0" dirty="0" smtClean="0"/>
          </a:p>
          <a:p>
            <a:r>
              <a:rPr lang="en-US" baseline="0" dirty="0" smtClean="0"/>
              <a:t>If you violate the assumptions of an enterprise firewall, you experience denial of service – by design!</a:t>
            </a:r>
          </a:p>
          <a:p>
            <a:endParaRPr lang="en-US" baseline="0" dirty="0" smtClean="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81</a:t>
            </a:fld>
            <a:endParaRPr lang="en-US" dirty="0"/>
          </a:p>
        </p:txBody>
      </p:sp>
    </p:spTree>
    <p:extLst>
      <p:ext uri="{BB962C8B-B14F-4D97-AF65-F5344CB8AC3E}">
        <p14:creationId xmlns:p14="http://schemas.microsoft.com/office/powerpoint/2010/main" val="25693915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 we</a:t>
            </a:r>
            <a:r>
              <a:rPr lang="en-US" baseline="0" dirty="0" smtClean="0"/>
              <a:t> have mission requirements for high performance scientific data mobility, and business requirements for cost efficiency.  </a:t>
            </a:r>
          </a:p>
          <a:p>
            <a:endParaRPr lang="en-US" baseline="0" dirty="0" smtClean="0"/>
          </a:p>
          <a:p>
            <a:r>
              <a:rPr lang="en-US" baseline="0" dirty="0" smtClean="0"/>
              <a:t>A firewall mandate is an expensive solution that is a poor match for the task at hand and jeopardizes the scientific mission of the organization.  </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83</a:t>
            </a:fld>
            <a:endParaRPr lang="en-US" dirty="0"/>
          </a:p>
        </p:txBody>
      </p:sp>
    </p:spTree>
    <p:extLst>
      <p:ext uri="{BB962C8B-B14F-4D97-AF65-F5344CB8AC3E}">
        <p14:creationId xmlns:p14="http://schemas.microsoft.com/office/powerpoint/2010/main" val="34660955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84</a:t>
            </a:fld>
            <a:endParaRPr lang="en-US" dirty="0"/>
          </a:p>
        </p:txBody>
      </p:sp>
    </p:spTree>
    <p:extLst>
      <p:ext uri="{BB962C8B-B14F-4D97-AF65-F5344CB8AC3E}">
        <p14:creationId xmlns:p14="http://schemas.microsoft.com/office/powerpoint/2010/main" val="121907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Arial" charset="0"/>
              </a:rPr>
              <a:t>When we solve this</a:t>
            </a:r>
            <a:r>
              <a:rPr lang="en-US" baseline="0" dirty="0" smtClean="0">
                <a:latin typeface="Arial" charset="0"/>
              </a:rPr>
              <a:t> problem, the network can be part of the instrument.</a:t>
            </a:r>
            <a:endParaRPr lang="en-US" dirty="0" smtClean="0">
              <a:latin typeface="Arial" charset="0"/>
            </a:endParaRPr>
          </a:p>
          <a:p>
            <a:endParaRPr lang="en-US" dirty="0" smtClean="0">
              <a:latin typeface="Arial" charset="0"/>
            </a:endParaRPr>
          </a:p>
          <a:p>
            <a:r>
              <a:rPr lang="en-US" dirty="0" smtClean="0">
                <a:latin typeface="Arial" charset="0"/>
              </a:rPr>
              <a:t>This </a:t>
            </a:r>
            <a:r>
              <a:rPr lang="en-US" dirty="0">
                <a:latin typeface="Arial" charset="0"/>
              </a:rPr>
              <a:t>is an annotated version of the plot from the Science DMZ paper</a:t>
            </a:r>
          </a:p>
          <a:p>
            <a:endParaRPr lang="en-US" dirty="0">
              <a:latin typeface="Arial" charset="0"/>
            </a:endParaRPr>
          </a:p>
          <a:p>
            <a:r>
              <a:rPr lang="en-US" dirty="0">
                <a:latin typeface="Arial" charset="0"/>
              </a:rPr>
              <a:t>Beyond your metro area, zero loss is essentially required for high performance</a:t>
            </a:r>
          </a:p>
          <a:p>
            <a:endParaRPr lang="en-US" dirty="0">
              <a:latin typeface="Arial" charset="0"/>
            </a:endParaRPr>
          </a:p>
          <a:p>
            <a:r>
              <a:rPr lang="en-US" dirty="0">
                <a:latin typeface="Arial" charset="0"/>
              </a:rPr>
              <a:t>Where are your collaborators?  Where are your users?</a:t>
            </a:r>
          </a:p>
          <a:p>
            <a:endParaRPr lang="en-US" dirty="0">
              <a:latin typeface="Arial" charset="0"/>
            </a:endParaRPr>
          </a:p>
          <a:p>
            <a:r>
              <a:rPr lang="en-US" dirty="0">
                <a:latin typeface="Arial" charset="0"/>
              </a:rPr>
              <a:t>When global collaboration is the norm, nobody can afford to be a local-only resource</a:t>
            </a:r>
          </a:p>
        </p:txBody>
      </p:sp>
      <p:sp>
        <p:nvSpPr>
          <p:cNvPr id="4" name="Slide Number Placeholder 3"/>
          <p:cNvSpPr>
            <a:spLocks noGrp="1"/>
          </p:cNvSpPr>
          <p:nvPr>
            <p:ph type="sldNum" sz="quarter" idx="5"/>
          </p:nvPr>
        </p:nvSpPr>
        <p:spPr/>
        <p:txBody>
          <a:bodyPr/>
          <a:lstStyle/>
          <a:p>
            <a:pPr>
              <a:defRPr/>
            </a:pPr>
            <a:fld id="{E84EA9B8-C164-A54A-A3B5-1C1D6329AEA5}" type="slidenum">
              <a:rPr lang="en-US" smtClean="0"/>
              <a:pPr>
                <a:defRPr/>
              </a:pPr>
              <a:t>9</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 life</a:t>
            </a:r>
            <a:r>
              <a:rPr lang="en-US" baseline="0" dirty="0" smtClean="0"/>
              <a:t> example, in front of and in back of a firewall that was dramatically impacting performance  </a:t>
            </a:r>
          </a:p>
          <a:p>
            <a:endParaRPr lang="en-US" baseline="0" dirty="0" smtClean="0"/>
          </a:p>
          <a:p>
            <a:r>
              <a:rPr lang="en-US" baseline="0" dirty="0" smtClean="0"/>
              <a:t>perfSONAR is good at finding these issues</a:t>
            </a:r>
          </a:p>
          <a:p>
            <a:endParaRPr lang="en-US" baseline="0" dirty="0" smtClean="0"/>
          </a:p>
          <a:p>
            <a:r>
              <a:rPr lang="en-US" baseline="0" dirty="0" smtClean="0"/>
              <a:t>Engineers still have to take action to fix the problem</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85</a:t>
            </a:fld>
            <a:endParaRPr lang="en-US" dirty="0"/>
          </a:p>
        </p:txBody>
      </p:sp>
    </p:spTree>
    <p:extLst>
      <p:ext uri="{BB962C8B-B14F-4D97-AF65-F5344CB8AC3E}">
        <p14:creationId xmlns:p14="http://schemas.microsoft.com/office/powerpoint/2010/main" val="3373026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will probably work better because the firewall isn’t doing that much for high-performance DTNs</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86</a:t>
            </a:fld>
            <a:endParaRPr lang="en-US" dirty="0"/>
          </a:p>
        </p:txBody>
      </p:sp>
    </p:spTree>
    <p:extLst>
      <p:ext uri="{BB962C8B-B14F-4D97-AF65-F5344CB8AC3E}">
        <p14:creationId xmlns:p14="http://schemas.microsoft.com/office/powerpoint/2010/main" val="20457264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90</a:t>
            </a:fld>
            <a:endParaRPr lang="en-US" dirty="0"/>
          </a:p>
        </p:txBody>
      </p:sp>
    </p:spTree>
    <p:extLst>
      <p:ext uri="{BB962C8B-B14F-4D97-AF65-F5344CB8AC3E}">
        <p14:creationId xmlns:p14="http://schemas.microsoft.com/office/powerpoint/2010/main" val="539960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trifecta of DMZ, DTN, and perfSONAR is sufficient if your users already</a:t>
            </a:r>
            <a:r>
              <a:rPr lang="en-US" baseline="0" dirty="0" smtClean="0"/>
              <a:t> understand</a:t>
            </a:r>
            <a:endParaRPr lang="en-US" dirty="0" smtClean="0"/>
          </a:p>
          <a:p>
            <a:endParaRPr lang="en-US" dirty="0" smtClean="0"/>
          </a:p>
          <a:p>
            <a:r>
              <a:rPr lang="en-US" dirty="0" smtClean="0"/>
              <a:t>If you want to do this right, include user</a:t>
            </a:r>
            <a:r>
              <a:rPr lang="en-US" baseline="0" dirty="0" smtClean="0"/>
              <a:t> engagement as an integral part of the Science DMZ so that users can be brought in - this is what ESnet does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91</a:t>
            </a:fld>
            <a:endParaRPr lang="en-US" dirty="0"/>
          </a:p>
        </p:txBody>
      </p:sp>
    </p:spTree>
    <p:extLst>
      <p:ext uri="{BB962C8B-B14F-4D97-AF65-F5344CB8AC3E}">
        <p14:creationId xmlns:p14="http://schemas.microsoft.com/office/powerpoint/2010/main" val="14016592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The struggle in engagement – management, engineering, and users often have dug in on bad behavior.  </a:t>
            </a:r>
          </a:p>
          <a:p>
            <a:pPr marL="0" indent="0">
              <a:buFontTx/>
              <a:buNone/>
            </a:pPr>
            <a:endParaRPr lang="en-US" baseline="0" dirty="0" smtClean="0"/>
          </a:p>
          <a:p>
            <a:pPr marL="0" indent="0">
              <a:buFontTx/>
              <a:buNone/>
            </a:pPr>
            <a:r>
              <a:rPr lang="en-US" baseline="0" dirty="0" smtClean="0"/>
              <a:t>This amounts a capability gap – there is a disconnect from the capabilities of the network and the ability of the scientists to effectively use it</a:t>
            </a:r>
          </a:p>
          <a:p>
            <a:pPr marL="0" indent="0">
              <a:buFontTx/>
              <a:buNone/>
            </a:pPr>
            <a:endParaRPr lang="en-US" baseline="0" dirty="0" smtClean="0"/>
          </a:p>
          <a:p>
            <a:pPr marL="0" indent="0">
              <a:buFontTx/>
              <a:buNone/>
            </a:pPr>
            <a:r>
              <a:rPr lang="en-US" baseline="0" dirty="0" smtClean="0"/>
              <a:t>To fix this, we need to get everyone working toward a common goal:</a:t>
            </a:r>
          </a:p>
          <a:p>
            <a:pPr marL="0" indent="0">
              <a:buFontTx/>
              <a:buNone/>
            </a:pPr>
            <a:endParaRPr lang="en-US" baseline="0" dirty="0" smtClean="0"/>
          </a:p>
          <a:p>
            <a:pPr marL="0" indent="0">
              <a:buFontTx/>
              <a:buNone/>
            </a:pPr>
            <a:r>
              <a:rPr lang="en-US" baseline="0" dirty="0" smtClean="0"/>
              <a:t> - Management must fund and support the base needs of research</a:t>
            </a:r>
          </a:p>
          <a:p>
            <a:pPr marL="0" indent="0">
              <a:buFontTx/>
              <a:buNone/>
            </a:pPr>
            <a:endParaRPr lang="en-US" baseline="0" dirty="0" smtClean="0"/>
          </a:p>
          <a:p>
            <a:pPr marL="0" indent="0">
              <a:buFontTx/>
              <a:buNone/>
            </a:pPr>
            <a:r>
              <a:rPr lang="en-US" baseline="0" dirty="0" smtClean="0"/>
              <a:t> - IT is there to support the users in doing things correctly, and having all components work</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92</a:t>
            </a:fld>
            <a:endParaRPr lang="en-US" dirty="0"/>
          </a:p>
        </p:txBody>
      </p:sp>
    </p:spTree>
    <p:extLst>
      <p:ext uri="{BB962C8B-B14F-4D97-AF65-F5344CB8AC3E}">
        <p14:creationId xmlns:p14="http://schemas.microsoft.com/office/powerpoint/2010/main" val="22024857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93</a:t>
            </a:fld>
            <a:endParaRPr lang="en-US" dirty="0"/>
          </a:p>
        </p:txBody>
      </p:sp>
    </p:spTree>
    <p:extLst>
      <p:ext uri="{BB962C8B-B14F-4D97-AF65-F5344CB8AC3E}">
        <p14:creationId xmlns:p14="http://schemas.microsoft.com/office/powerpoint/2010/main" val="5399609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Single slide summary</a:t>
            </a:r>
            <a:endParaRPr lang="en-US" dirty="0"/>
          </a:p>
        </p:txBody>
      </p:sp>
      <p:sp>
        <p:nvSpPr>
          <p:cNvPr id="4" name="Slide Number Placeholder 3"/>
          <p:cNvSpPr>
            <a:spLocks noGrp="1"/>
          </p:cNvSpPr>
          <p:nvPr>
            <p:ph type="sldNum" sz="quarter" idx="10"/>
          </p:nvPr>
        </p:nvSpPr>
        <p:spPr/>
        <p:txBody>
          <a:bodyPr/>
          <a:lstStyle/>
          <a:p>
            <a:fld id="{350C9639-C0D2-A746-9AD6-FEE097F08E85}" type="slidenum">
              <a:rPr lang="en-US" smtClean="0"/>
              <a:pPr/>
              <a:t>96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to next slide, speak to the diagram</a:t>
            </a:r>
          </a:p>
          <a:p>
            <a:endParaRPr lang="en-US" baseline="0" dirty="0" smtClean="0"/>
          </a:p>
          <a:p>
            <a:r>
              <a:rPr lang="en-US" baseline="0" dirty="0" smtClean="0"/>
              <a:t>The text on this slide is for people looking at the deck who are not present at the talk</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100</a:t>
            </a:fld>
            <a:endParaRPr lang="en-US" dirty="0"/>
          </a:p>
        </p:txBody>
      </p:sp>
    </p:spTree>
    <p:extLst>
      <p:ext uri="{BB962C8B-B14F-4D97-AF65-F5344CB8AC3E}">
        <p14:creationId xmlns:p14="http://schemas.microsoft.com/office/powerpoint/2010/main" val="30586316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r>
              <a:rPr lang="en-US" dirty="0" smtClean="0"/>
              <a:t>Building A houses the border router – not much goes on there except the external connectivity</a:t>
            </a:r>
          </a:p>
          <a:p>
            <a:pPr>
              <a:buFont typeface="Arial"/>
              <a:buNone/>
            </a:pPr>
            <a:endParaRPr lang="en-US" dirty="0" smtClean="0"/>
          </a:p>
          <a:p>
            <a:pPr>
              <a:buFont typeface="Arial"/>
              <a:buNone/>
            </a:pPr>
            <a:r>
              <a:rPr lang="en-US" dirty="0" smtClean="0"/>
              <a:t>Lots of work happens in building B – so much that the processing is done with multiple processors to spread the load in an affordable way, and results are aggregated after</a:t>
            </a:r>
          </a:p>
          <a:p>
            <a:pPr>
              <a:buFont typeface="Arial"/>
              <a:buNone/>
            </a:pPr>
            <a:endParaRPr lang="en-US" dirty="0" smtClean="0"/>
          </a:p>
          <a:p>
            <a:pPr>
              <a:buFont typeface="Arial"/>
              <a:buNone/>
            </a:pPr>
            <a:r>
              <a:rPr lang="en-US" dirty="0" smtClean="0"/>
              <a:t>Building C is where we branch out to other buildings</a:t>
            </a:r>
          </a:p>
          <a:p>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101</a:t>
            </a:fld>
            <a:endParaRPr lang="en-US" dirty="0"/>
          </a:p>
        </p:txBody>
      </p:sp>
    </p:spTree>
    <p:extLst>
      <p:ext uri="{BB962C8B-B14F-4D97-AF65-F5344CB8AC3E}">
        <p14:creationId xmlns:p14="http://schemas.microsoft.com/office/powerpoint/2010/main" val="28209850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457200" rtl="0" eaLnBrk="0" fontAlgn="base" latinLnBrk="0" hangingPunct="0">
              <a:lnSpc>
                <a:spcPct val="100000"/>
              </a:lnSpc>
              <a:spcBef>
                <a:spcPts val="1200"/>
              </a:spcBef>
              <a:spcAft>
                <a:spcPct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Arial"/>
                <a:ea typeface="ＭＳ Ｐゴシック" pitchFamily="-108" charset="-128"/>
                <a:cs typeface="ＭＳ Ｐゴシック" pitchFamily="-108" charset="-128"/>
              </a:rPr>
              <a:t>Now, convert the buildings into network devices</a:t>
            </a:r>
          </a:p>
          <a:p>
            <a:pPr marL="342900" marR="0" lvl="0" indent="-342900" algn="l" defTabSz="457200" rtl="0" eaLnBrk="0" fontAlgn="base" latinLnBrk="0" hangingPunct="0">
              <a:lnSpc>
                <a:spcPct val="100000"/>
              </a:lnSpc>
              <a:spcBef>
                <a:spcPts val="1200"/>
              </a:spcBef>
              <a:spcAft>
                <a:spcPct val="0"/>
              </a:spcAft>
              <a:buClrTx/>
              <a:buSzTx/>
              <a:buFontTx/>
              <a:buNone/>
              <a:tabLst/>
              <a:defRPr/>
            </a:pPr>
            <a:endParaRPr kumimoji="0" lang="en-US" sz="2000" b="0" i="0" u="none" strike="noStrike" kern="1200" cap="none" spc="0" normalizeH="0" baseline="0" noProof="0" dirty="0" smtClean="0">
              <a:ln>
                <a:noFill/>
              </a:ln>
              <a:solidFill>
                <a:prstClr val="black"/>
              </a:solidFill>
              <a:effectLst/>
              <a:uLnTx/>
              <a:uFillTx/>
              <a:latin typeface="Arial"/>
              <a:ea typeface="ＭＳ Ｐゴシック" pitchFamily="-108" charset="-128"/>
              <a:cs typeface="ＭＳ Ｐゴシック" pitchFamily="-108" charset="-128"/>
            </a:endParaRPr>
          </a:p>
          <a:p>
            <a:pPr marL="342900" marR="0" lvl="0" indent="-342900" algn="l" defTabSz="457200" rtl="0" eaLnBrk="0" fontAlgn="base" latinLnBrk="0" hangingPunct="0">
              <a:lnSpc>
                <a:spcPct val="100000"/>
              </a:lnSpc>
              <a:spcBef>
                <a:spcPts val="1200"/>
              </a:spcBef>
              <a:spcAft>
                <a:spcPct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Arial"/>
                <a:ea typeface="ＭＳ Ｐゴシック" pitchFamily="-108" charset="-128"/>
                <a:cs typeface="ＭＳ Ｐゴシック" pitchFamily="-108" charset="-128"/>
              </a:rPr>
              <a:t>Building A becomes a border router</a:t>
            </a:r>
          </a:p>
          <a:p>
            <a:pPr marL="342900" marR="0" lvl="0" indent="-342900" algn="l" defTabSz="457200" rtl="0" eaLnBrk="0" fontAlgn="base" latinLnBrk="0" hangingPunct="0">
              <a:lnSpc>
                <a:spcPct val="100000"/>
              </a:lnSpc>
              <a:spcBef>
                <a:spcPts val="1200"/>
              </a:spcBef>
              <a:spcAft>
                <a:spcPct val="0"/>
              </a:spcAft>
              <a:buClrTx/>
              <a:buSzTx/>
              <a:buFontTx/>
              <a:buNone/>
              <a:tabLst/>
              <a:defRPr/>
            </a:pPr>
            <a:endParaRPr kumimoji="0" lang="en-US" sz="2000" b="0" i="0" u="none" strike="noStrike" kern="1200" cap="none" spc="0" normalizeH="0" baseline="0" noProof="0" dirty="0" smtClean="0">
              <a:ln>
                <a:noFill/>
              </a:ln>
              <a:solidFill>
                <a:prstClr val="black"/>
              </a:solidFill>
              <a:effectLst/>
              <a:uLnTx/>
              <a:uFillTx/>
              <a:latin typeface="Arial"/>
              <a:ea typeface="ＭＳ Ｐゴシック" pitchFamily="-108" charset="-128"/>
              <a:cs typeface="ＭＳ Ｐゴシック" pitchFamily="-108" charset="-128"/>
            </a:endParaRPr>
          </a:p>
          <a:p>
            <a:pPr marL="342900" marR="0" lvl="0" indent="-342900" algn="l" defTabSz="457200" rtl="0" eaLnBrk="0" fontAlgn="base" latinLnBrk="0" hangingPunct="0">
              <a:lnSpc>
                <a:spcPct val="100000"/>
              </a:lnSpc>
              <a:spcBef>
                <a:spcPts val="1200"/>
              </a:spcBef>
              <a:spcAft>
                <a:spcPct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Arial"/>
                <a:ea typeface="ＭＳ Ｐゴシック" pitchFamily="-108" charset="-128"/>
                <a:cs typeface="ＭＳ Ｐゴシック" pitchFamily="-108" charset="-128"/>
              </a:rPr>
              <a:t>Building B becomes a firewall</a:t>
            </a:r>
          </a:p>
          <a:p>
            <a:pPr marL="342900" marR="0" lvl="0" indent="-342900" algn="l" defTabSz="457200" rtl="0" eaLnBrk="0" fontAlgn="base" latinLnBrk="0" hangingPunct="0">
              <a:lnSpc>
                <a:spcPct val="100000"/>
              </a:lnSpc>
              <a:spcBef>
                <a:spcPts val="1200"/>
              </a:spcBef>
              <a:spcAft>
                <a:spcPct val="0"/>
              </a:spcAft>
              <a:buClrTx/>
              <a:buSzTx/>
              <a:buFontTx/>
              <a:buNone/>
              <a:tabLst/>
              <a:defRPr/>
            </a:pPr>
            <a:endParaRPr kumimoji="0" lang="en-US" sz="2000" b="0" i="0" u="none" strike="noStrike" kern="1200" cap="none" spc="0" normalizeH="0" baseline="0" noProof="0" dirty="0" smtClean="0">
              <a:ln>
                <a:noFill/>
              </a:ln>
              <a:solidFill>
                <a:prstClr val="black"/>
              </a:solidFill>
              <a:effectLst/>
              <a:uLnTx/>
              <a:uFillTx/>
              <a:latin typeface="Arial"/>
              <a:ea typeface="ＭＳ Ｐゴシック" pitchFamily="-108" charset="-128"/>
              <a:cs typeface="ＭＳ Ｐゴシック" pitchFamily="-108" charset="-128"/>
            </a:endParaRPr>
          </a:p>
          <a:p>
            <a:pPr marL="342900" marR="0" lvl="0" indent="-342900" algn="l" defTabSz="457200" rtl="0" eaLnBrk="0" fontAlgn="base" latinLnBrk="0" hangingPunct="0">
              <a:lnSpc>
                <a:spcPct val="100000"/>
              </a:lnSpc>
              <a:spcBef>
                <a:spcPts val="1200"/>
              </a:spcBef>
              <a:spcAft>
                <a:spcPct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Arial"/>
                <a:ea typeface="ＭＳ Ｐゴシック" pitchFamily="-108" charset="-128"/>
                <a:cs typeface="ＭＳ Ｐゴシック" pitchFamily="-108" charset="-128"/>
              </a:rPr>
              <a:t>Building C becomes a core router</a:t>
            </a:r>
            <a:endParaRPr kumimoji="0" lang="en-US" sz="2000" b="0" i="0" u="none" strike="noStrike" kern="1200" cap="none" spc="0" normalizeH="0" baseline="0" noProof="0" dirty="0" smtClean="0">
              <a:ln>
                <a:noFill/>
              </a:ln>
              <a:solidFill>
                <a:prstClr val="black"/>
              </a:solidFill>
              <a:effectLst/>
              <a:uLnTx/>
              <a:uFillTx/>
              <a:latin typeface="Arial"/>
              <a:ea typeface="ＭＳ Ｐゴシック" pitchFamily="-108" charset="-128"/>
              <a:cs typeface="+mn-cs"/>
            </a:endParaRPr>
          </a:p>
          <a:p>
            <a:pPr marL="0" marR="0" indent="0" algn="l" defTabSz="457200" rtl="0" eaLnBrk="0" fontAlgn="base" latinLnBrk="0" hangingPunct="0">
              <a:lnSpc>
                <a:spcPct val="100000"/>
              </a:lnSpc>
              <a:spcBef>
                <a:spcPct val="30000"/>
              </a:spcBef>
              <a:spcAft>
                <a:spcPct val="0"/>
              </a:spcAft>
              <a:buClrTx/>
              <a:buSzTx/>
              <a:buFont typeface="Arial"/>
              <a:buNone/>
              <a:tabLst/>
              <a:defRPr/>
            </a:pPr>
            <a:endParaRPr lang="en-US" dirty="0" smtClean="0"/>
          </a:p>
          <a:p>
            <a:pPr marL="171450" indent="-171450">
              <a:buFont typeface="Arial"/>
              <a:buChar char="•"/>
            </a:pPr>
            <a:endParaRPr lang="en-US"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103</a:t>
            </a:fld>
            <a:endParaRPr lang="en-US" dirty="0"/>
          </a:p>
        </p:txBody>
      </p:sp>
    </p:spTree>
    <p:extLst>
      <p:ext uri="{BB962C8B-B14F-4D97-AF65-F5344CB8AC3E}">
        <p14:creationId xmlns:p14="http://schemas.microsoft.com/office/powerpoint/2010/main" val="255475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cs typeface="Arial" charset="0"/>
              </a:rPr>
              <a:t>If</a:t>
            </a:r>
            <a:r>
              <a:rPr lang="en-US" baseline="0" dirty="0" smtClean="0">
                <a:latin typeface="Arial" charset="0"/>
                <a:cs typeface="Arial" charset="0"/>
              </a:rPr>
              <a:t> we take this network-centric view of the LHC (</a:t>
            </a:r>
            <a:r>
              <a:rPr lang="en-US" dirty="0" smtClean="0">
                <a:latin typeface="Arial" charset="0"/>
                <a:cs typeface="Arial" charset="0"/>
              </a:rPr>
              <a:t>Bill Johnston) it’s even harder</a:t>
            </a:r>
            <a:r>
              <a:rPr lang="en-US" baseline="0" dirty="0" smtClean="0">
                <a:latin typeface="Arial" charset="0"/>
                <a:cs typeface="Arial" charset="0"/>
              </a:rPr>
              <a:t> to isolate the point of discovery.  </a:t>
            </a:r>
            <a:endParaRPr lang="en-US" dirty="0" smtClean="0">
              <a:latin typeface="Arial" charset="0"/>
              <a:cs typeface="Arial" charset="0"/>
            </a:endParaRPr>
          </a:p>
          <a:p>
            <a:r>
              <a:rPr lang="en-US" dirty="0" smtClean="0">
                <a:latin typeface="Arial" charset="0"/>
                <a:cs typeface="Arial" charset="0"/>
              </a:rPr>
              <a:t>Here’s an elaborate international data distribution</a:t>
            </a:r>
            <a:r>
              <a:rPr lang="en-US" baseline="0" dirty="0" smtClean="0">
                <a:latin typeface="Arial" charset="0"/>
                <a:cs typeface="Arial" charset="0"/>
              </a:rPr>
              <a:t> model.   </a:t>
            </a:r>
          </a:p>
          <a:p>
            <a:r>
              <a:rPr lang="en-US" baseline="0" dirty="0" smtClean="0">
                <a:latin typeface="Arial" charset="0"/>
                <a:cs typeface="Arial" charset="0"/>
              </a:rPr>
              <a:t>Two questions:  it’s kind of hard to say.  Doesn’t appear to be so local. </a:t>
            </a:r>
          </a:p>
          <a:p>
            <a:r>
              <a:rPr lang="en-US" baseline="0" dirty="0" smtClean="0">
                <a:latin typeface="Arial" charset="0"/>
                <a:cs typeface="Arial" charset="0"/>
              </a:rPr>
              <a:t>Clear that discovery is a distributed process.  It doesn’t really happen in one singular place: the detector, or at the cluster.  Or simply the mind of the physicist.  </a:t>
            </a:r>
          </a:p>
          <a:p>
            <a:r>
              <a:rPr lang="en-US" baseline="0" dirty="0" smtClean="0">
                <a:latin typeface="Arial" charset="0"/>
                <a:cs typeface="Arial" charset="0"/>
              </a:rPr>
              <a:t>The network is more than an infrastructure here.  It’s part of a distributed instrument for discovery.  </a:t>
            </a:r>
            <a:endParaRPr lang="en-US" dirty="0" smtClean="0">
              <a:latin typeface="Arial" charset="0"/>
              <a:cs typeface="Arial"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5557" eaLnBrk="0" hangingPunct="0">
              <a:defRPr sz="2200">
                <a:solidFill>
                  <a:schemeClr val="tx1"/>
                </a:solidFill>
                <a:latin typeface="Arial" charset="0"/>
                <a:cs typeface="Arial" charset="0"/>
              </a:defRPr>
            </a:lvl1pPr>
            <a:lvl2pPr marL="770941" indent="-296517" defTabSz="945557" eaLnBrk="0" hangingPunct="0">
              <a:defRPr sz="2200">
                <a:solidFill>
                  <a:schemeClr val="tx1"/>
                </a:solidFill>
                <a:latin typeface="Arial" charset="0"/>
                <a:cs typeface="Arial" charset="0"/>
              </a:defRPr>
            </a:lvl2pPr>
            <a:lvl3pPr marL="1186063" indent="-237213" defTabSz="945557" eaLnBrk="0" hangingPunct="0">
              <a:defRPr sz="2200">
                <a:solidFill>
                  <a:schemeClr val="tx1"/>
                </a:solidFill>
                <a:latin typeface="Arial" charset="0"/>
                <a:cs typeface="Arial" charset="0"/>
              </a:defRPr>
            </a:lvl3pPr>
            <a:lvl4pPr marL="1660490" indent="-237213" defTabSz="945557" eaLnBrk="0" hangingPunct="0">
              <a:defRPr sz="2200">
                <a:solidFill>
                  <a:schemeClr val="tx1"/>
                </a:solidFill>
                <a:latin typeface="Arial" charset="0"/>
                <a:cs typeface="Arial" charset="0"/>
              </a:defRPr>
            </a:lvl4pPr>
            <a:lvl5pPr marL="2134915" indent="-237213" defTabSz="945557" eaLnBrk="0" hangingPunct="0">
              <a:defRPr sz="2200">
                <a:solidFill>
                  <a:schemeClr val="tx1"/>
                </a:solidFill>
                <a:latin typeface="Arial" charset="0"/>
                <a:cs typeface="Arial" charset="0"/>
              </a:defRPr>
            </a:lvl5pPr>
            <a:lvl6pPr marL="2609340" indent="-237213" algn="ctr" defTabSz="945557" eaLnBrk="0" fontAlgn="base" hangingPunct="0">
              <a:spcBef>
                <a:spcPct val="0"/>
              </a:spcBef>
              <a:spcAft>
                <a:spcPct val="0"/>
              </a:spcAft>
              <a:defRPr sz="2200">
                <a:solidFill>
                  <a:schemeClr val="tx1"/>
                </a:solidFill>
                <a:latin typeface="Arial" charset="0"/>
                <a:cs typeface="Arial" charset="0"/>
              </a:defRPr>
            </a:lvl6pPr>
            <a:lvl7pPr marL="3083767" indent="-237213" algn="ctr" defTabSz="945557" eaLnBrk="0" fontAlgn="base" hangingPunct="0">
              <a:spcBef>
                <a:spcPct val="0"/>
              </a:spcBef>
              <a:spcAft>
                <a:spcPct val="0"/>
              </a:spcAft>
              <a:defRPr sz="2200">
                <a:solidFill>
                  <a:schemeClr val="tx1"/>
                </a:solidFill>
                <a:latin typeface="Arial" charset="0"/>
                <a:cs typeface="Arial" charset="0"/>
              </a:defRPr>
            </a:lvl7pPr>
            <a:lvl8pPr marL="3558192" indent="-237213" algn="ctr" defTabSz="945557" eaLnBrk="0" fontAlgn="base" hangingPunct="0">
              <a:spcBef>
                <a:spcPct val="0"/>
              </a:spcBef>
              <a:spcAft>
                <a:spcPct val="0"/>
              </a:spcAft>
              <a:defRPr sz="2200">
                <a:solidFill>
                  <a:schemeClr val="tx1"/>
                </a:solidFill>
                <a:latin typeface="Arial" charset="0"/>
                <a:cs typeface="Arial" charset="0"/>
              </a:defRPr>
            </a:lvl8pPr>
            <a:lvl9pPr marL="4032619" indent="-237213" algn="ctr" defTabSz="945557" eaLnBrk="0" fontAlgn="base" hangingPunct="0">
              <a:spcBef>
                <a:spcPct val="0"/>
              </a:spcBef>
              <a:spcAft>
                <a:spcPct val="0"/>
              </a:spcAft>
              <a:defRPr sz="2200">
                <a:solidFill>
                  <a:schemeClr val="tx1"/>
                </a:solidFill>
                <a:latin typeface="Arial" charset="0"/>
                <a:cs typeface="Arial" charset="0"/>
              </a:defRPr>
            </a:lvl9pPr>
          </a:lstStyle>
          <a:p>
            <a:pPr eaLnBrk="1" hangingPunct="1"/>
            <a:fld id="{391038F4-C97E-4AE3-91C5-34454A158AA5}" type="slidenum">
              <a:rPr lang="en-US" sz="1300"/>
              <a:pPr eaLnBrk="1" hangingPunct="1"/>
              <a:t>10</a:t>
            </a:fld>
            <a:endParaRPr lang="en-US" sz="13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not allowed</a:t>
            </a:r>
            <a:r>
              <a:rPr lang="en-US" baseline="0" dirty="0" smtClean="0"/>
              <a:t> to look inside, this is all you see</a:t>
            </a:r>
          </a:p>
          <a:p>
            <a:endParaRPr lang="en-US" baseline="0" dirty="0" smtClean="0"/>
          </a:p>
          <a:p>
            <a:r>
              <a:rPr lang="en-US" baseline="0" dirty="0" smtClean="0"/>
              <a:t>This network is broken, but unless you know to go look you’ll never know why</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104</a:t>
            </a:fld>
            <a:endParaRPr lang="en-US" dirty="0"/>
          </a:p>
        </p:txBody>
      </p:sp>
    </p:spTree>
    <p:extLst>
      <p:ext uri="{BB962C8B-B14F-4D97-AF65-F5344CB8AC3E}">
        <p14:creationId xmlns:p14="http://schemas.microsoft.com/office/powerpoint/2010/main" val="19361720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this a</a:t>
            </a:r>
            <a:r>
              <a:rPr lang="en-US" baseline="0" dirty="0" smtClean="0"/>
              <a:t> ‘converged’ network, its what your local vendor rep will try to sell you  </a:t>
            </a:r>
          </a:p>
          <a:p>
            <a:endParaRPr lang="en-US" baseline="0" dirty="0" smtClean="0"/>
          </a:p>
          <a:p>
            <a:r>
              <a:rPr lang="en-US" baseline="0" dirty="0" smtClean="0"/>
              <a:t>Converged does not work for science – and we can point to the insertion of a fully tuned DTN host as the counter case.  The host can work well, but the network won’t due to things like congestion, buffering, security devices, etc. </a:t>
            </a:r>
          </a:p>
          <a:p>
            <a:endParaRPr lang="en-US" baseline="0" dirty="0" smtClean="0"/>
          </a:p>
          <a:p>
            <a:r>
              <a:rPr lang="en-US" baseline="0" dirty="0" smtClean="0"/>
              <a:t>This is what frustrates users most of all – they bought a new $20k server to run a high-performance tool, and they will be very mad when they get the same performance they would out of something 10 years old using SCP.  </a:t>
            </a:r>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106</a:t>
            </a:fld>
            <a:endParaRPr lang="en-US" dirty="0"/>
          </a:p>
        </p:txBody>
      </p:sp>
    </p:spTree>
    <p:extLst>
      <p:ext uri="{BB962C8B-B14F-4D97-AF65-F5344CB8AC3E}">
        <p14:creationId xmlns:p14="http://schemas.microsoft.com/office/powerpoint/2010/main" val="81756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remote IO model is taking hold in HEP, and will in other disciplines.  </a:t>
            </a:r>
          </a:p>
          <a:p>
            <a:r>
              <a:rPr lang="en-US" dirty="0" smtClean="0"/>
              <a:t>It is much,</a:t>
            </a:r>
            <a:r>
              <a:rPr lang="en-US" baseline="0" dirty="0" smtClean="0"/>
              <a:t> much cheaper to move data than to store it twice.</a:t>
            </a:r>
            <a:endParaRPr lang="en-US" dirty="0"/>
          </a:p>
        </p:txBody>
      </p:sp>
      <p:sp>
        <p:nvSpPr>
          <p:cNvPr id="4" name="Slide Number Placeholder 3"/>
          <p:cNvSpPr>
            <a:spLocks noGrp="1"/>
          </p:cNvSpPr>
          <p:nvPr>
            <p:ph type="sldNum" sz="quarter" idx="10"/>
          </p:nvPr>
        </p:nvSpPr>
        <p:spPr/>
        <p:txBody>
          <a:bodyPr/>
          <a:lstStyle/>
          <a:p>
            <a:pPr>
              <a:defRPr/>
            </a:pPr>
            <a:fld id="{EFAF03E7-0DA5-084C-A73B-84F898909E97}" type="slidenum">
              <a:rPr lang="en-US" smtClean="0"/>
              <a:pPr>
                <a:defRPr/>
              </a:pPr>
              <a:t>11</a:t>
            </a:fld>
            <a:endParaRPr lang="en-US" dirty="0"/>
          </a:p>
        </p:txBody>
      </p:sp>
    </p:spTree>
    <p:extLst>
      <p:ext uri="{BB962C8B-B14F-4D97-AF65-F5344CB8AC3E}">
        <p14:creationId xmlns:p14="http://schemas.microsoft.com/office/powerpoint/2010/main" val="813226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974A96-DFFB-C144-8087-15282382EEA9}" type="slidenum">
              <a:rPr lang="en-US" smtClean="0"/>
              <a:pPr>
                <a:defRPr/>
              </a:pPr>
              <a:t>13</a:t>
            </a:fld>
            <a:endParaRPr lang="en-US"/>
          </a:p>
        </p:txBody>
      </p:sp>
    </p:spTree>
    <p:extLst>
      <p:ext uri="{BB962C8B-B14F-4D97-AF65-F5344CB8AC3E}">
        <p14:creationId xmlns:p14="http://schemas.microsoft.com/office/powerpoint/2010/main" val="522406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399" y="2130425"/>
            <a:ext cx="7762875" cy="1470025"/>
          </a:xfrm>
        </p:spPr>
        <p:txBody>
          <a:bodyPr/>
          <a:lstStyle>
            <a:lvl1pPr>
              <a:defRPr sz="4400" b="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869267"/>
            <a:ext cx="3597275" cy="1325033"/>
          </a:xfrm>
        </p:spPr>
        <p:txBody>
          <a:bodyPr anchor="b" anchorCtr="0">
            <a:noAutofit/>
          </a:bodyPr>
          <a:lstStyle>
            <a:lvl1pPr marL="0" indent="0" algn="l">
              <a:spcBef>
                <a:spcPts val="0"/>
              </a:spcBef>
              <a:spcAft>
                <a:spcPts val="0"/>
              </a:spcAft>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06FCC22-31A9-5F4D-8313-F772C1EE39BB}"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a:t>
            </a:fld>
            <a:endParaRPr lang="en-US"/>
          </a:p>
        </p:txBody>
      </p:sp>
      <p:pic>
        <p:nvPicPr>
          <p:cNvPr id="7" name="Picture 6" descr="DOE_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04467" y="5832094"/>
            <a:ext cx="1572768" cy="524256"/>
          </a:xfrm>
          <a:prstGeom prst="rect">
            <a:avLst/>
          </a:prstGeom>
        </p:spPr>
      </p:pic>
      <p:pic>
        <p:nvPicPr>
          <p:cNvPr id="8" name="Picture 7" descr="Lab_Logo.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772400" y="5667502"/>
            <a:ext cx="908304" cy="688848"/>
          </a:xfrm>
          <a:prstGeom prst="rect">
            <a:avLst/>
          </a:prstGeom>
        </p:spPr>
      </p:pic>
      <p:pic>
        <p:nvPicPr>
          <p:cNvPr id="9" name="Picture 8" descr="ESnet_Logo_Header.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04333" y="651933"/>
            <a:ext cx="3288792" cy="960120"/>
          </a:xfrm>
          <a:prstGeom prst="rect">
            <a:avLst/>
          </a:prstGeom>
        </p:spPr>
      </p:pic>
      <p:sp>
        <p:nvSpPr>
          <p:cNvPr id="11" name="Text Placeholder 10"/>
          <p:cNvSpPr>
            <a:spLocks noGrp="1"/>
          </p:cNvSpPr>
          <p:nvPr>
            <p:ph type="body" sz="quarter" idx="13"/>
          </p:nvPr>
        </p:nvSpPr>
        <p:spPr>
          <a:xfrm>
            <a:off x="5116513" y="3868738"/>
            <a:ext cx="3570287" cy="1325562"/>
          </a:xfrm>
        </p:spPr>
        <p:txBody>
          <a:bodyPr anchor="b" anchorCtr="0">
            <a:noAutofit/>
          </a:bodyPr>
          <a:lstStyle>
            <a:lvl1pPr marL="0" indent="0">
              <a:buNone/>
              <a:defRPr sz="1400"/>
            </a:lvl1pPr>
            <a:lvl2pPr marL="230188" indent="0">
              <a:buNone/>
              <a:defRPr sz="1400"/>
            </a:lvl2pPr>
            <a:lvl3pPr marL="458787" indent="0">
              <a:buNone/>
              <a:defRPr sz="1400"/>
            </a:lvl3pPr>
            <a:lvl4pPr marL="684212" indent="0">
              <a:buNone/>
              <a:defRPr sz="1400"/>
            </a:lvl4pPr>
            <a:lvl5pPr marL="912812" indent="0">
              <a:buNone/>
              <a:defRPr sz="1400"/>
            </a:lvl5pPr>
          </a:lstStyle>
          <a:p>
            <a:pPr lvl="0"/>
            <a:r>
              <a:rPr lang="en-US" dirty="0" smtClean="0"/>
              <a:t>Click to edit Master text styles</a:t>
            </a:r>
          </a:p>
        </p:txBody>
      </p:sp>
    </p:spTree>
    <p:extLst>
      <p:ext uri="{BB962C8B-B14F-4D97-AF65-F5344CB8AC3E}">
        <p14:creationId xmlns:p14="http://schemas.microsoft.com/office/powerpoint/2010/main" val="195586066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68205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7637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573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55838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8259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8459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06016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4646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8209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8575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16188782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0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3832225"/>
            <a:ext cx="7772400" cy="1362075"/>
          </a:xfrm>
        </p:spPr>
        <p:txBody>
          <a:bodyPr anchor="t"/>
          <a:lstStyle>
            <a:lvl1pPr algn="l">
              <a:defRPr sz="4400" b="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914400" y="2024063"/>
            <a:ext cx="7772400" cy="1500187"/>
          </a:xfrm>
        </p:spPr>
        <p:txBody>
          <a:bodyPr tIns="45720" bIns="182880" anchor="b">
            <a:no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1ACAC24-F311-C548-8BA4-8A2499F6EF02}"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a:t>
            </a:fld>
            <a:endParaRPr lang="en-US"/>
          </a:p>
        </p:txBody>
      </p:sp>
      <p:pic>
        <p:nvPicPr>
          <p:cNvPr id="7" name="Picture 6" descr="ESnet_Logo_Foote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6744" y="6116410"/>
            <a:ext cx="1210056" cy="362712"/>
          </a:xfrm>
          <a:prstGeom prst="rect">
            <a:avLst/>
          </a:prstGeom>
        </p:spPr>
      </p:pic>
      <p:sp>
        <p:nvSpPr>
          <p:cNvPr id="8" name="Rectangle 7"/>
          <p:cNvSpPr/>
          <p:nvPr userDrawn="1"/>
        </p:nvSpPr>
        <p:spPr>
          <a:xfrm>
            <a:off x="0" y="0"/>
            <a:ext cx="137160" cy="68484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1"/>
              </a:solidFill>
            </a:endParaRPr>
          </a:p>
        </p:txBody>
      </p:sp>
    </p:spTree>
    <p:extLst>
      <p:ext uri="{BB962C8B-B14F-4D97-AF65-F5344CB8AC3E}">
        <p14:creationId xmlns:p14="http://schemas.microsoft.com/office/powerpoint/2010/main" val="30491772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8163"/>
          </a:xfrm>
        </p:spPr>
        <p:txBody>
          <a:bodyPr/>
          <a:lstStyle>
            <a:lvl1pPr marL="228600" indent="-228600">
              <a:defRPr sz="2000"/>
            </a:lvl1pPr>
            <a:lvl2pPr marL="457200" indent="-228600">
              <a:buClr>
                <a:schemeClr val="tx1"/>
              </a:buClr>
              <a:defRPr sz="1800"/>
            </a:lvl2pPr>
            <a:lvl3pPr marL="685800" indent="-228600">
              <a:buClr>
                <a:schemeClr val="tx1"/>
              </a:buClr>
              <a:defRPr sz="1600"/>
            </a:lvl3pPr>
            <a:lvl4pPr marL="914400" indent="-228600">
              <a:buClr>
                <a:schemeClr val="tx1"/>
              </a:buClr>
              <a:defRPr sz="1200"/>
            </a:lvl4pPr>
            <a:lvl5pPr marL="1143000" indent="-228600">
              <a:buClr>
                <a:schemeClr val="tx1"/>
              </a:buCl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348163"/>
          </a:xfrm>
        </p:spPr>
        <p:txBody>
          <a:bodyPr/>
          <a:lstStyle>
            <a:lvl1pPr marL="228600" indent="-228600">
              <a:defRPr sz="2000"/>
            </a:lvl1pPr>
            <a:lvl2pPr marL="457200" indent="-228600">
              <a:buClr>
                <a:schemeClr val="tx1"/>
              </a:buClr>
              <a:defRPr sz="1800"/>
            </a:lvl2pPr>
            <a:lvl3pPr marL="685800" indent="-228600">
              <a:buClr>
                <a:schemeClr val="tx1"/>
              </a:buClr>
              <a:defRPr sz="1600"/>
            </a:lvl3pPr>
            <a:lvl4pPr marL="914400" indent="-228600">
              <a:buClr>
                <a:schemeClr val="tx1"/>
              </a:buClr>
              <a:defRPr sz="1200"/>
            </a:lvl4pPr>
            <a:lvl5pPr marL="1143000" indent="-228600">
              <a:buClr>
                <a:schemeClr val="tx1"/>
              </a:buCl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8F92CCB-F61C-654B-AF4D-73C61C68761F}" type="datetime1">
              <a:rPr lang="en-US" smtClean="0"/>
              <a:pPr/>
              <a:t>12/9/14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319866980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773488"/>
          </a:xfrm>
        </p:spPr>
        <p:txBody>
          <a:bodyPr/>
          <a:lstStyle>
            <a:lvl1pPr>
              <a:defRPr sz="2000"/>
            </a:lvl1pPr>
            <a:lvl2pPr marL="457200" indent="-228600">
              <a:defRPr sz="1800"/>
            </a:lvl2pPr>
            <a:lvl3pPr marL="685800" indent="-228600">
              <a:defRPr sz="1600"/>
            </a:lvl3pPr>
            <a:lvl4pPr marL="914400" indent="-228600">
              <a:defRPr sz="1200"/>
            </a:lvl4pPr>
            <a:lvl5pPr marL="1143000" indent="-228600">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773488"/>
          </a:xfrm>
        </p:spPr>
        <p:txBody>
          <a:bodyPr/>
          <a:lstStyle>
            <a:lvl1pPr>
              <a:defRPr sz="2000"/>
            </a:lvl1pPr>
            <a:lvl2pPr marL="457200" indent="-228600">
              <a:defRPr sz="1800"/>
            </a:lvl2pPr>
            <a:lvl3pPr marL="685800" indent="-228600">
              <a:defRPr sz="1600"/>
            </a:lvl3pPr>
            <a:lvl4pPr marL="914400" indent="-228600">
              <a:defRPr sz="1200"/>
            </a:lvl4pPr>
            <a:lvl5pPr marL="1143000" indent="-228600">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FBE3FF4A-E192-594D-85D2-961A895021F6}" type="datetime1">
              <a:rPr lang="en-US" smtClean="0"/>
              <a:pPr/>
              <a:t>12/9/14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361381624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101F21-67A6-0545-9EC8-D77229149F1E}" type="datetime1">
              <a:rPr lang="en-US" smtClean="0"/>
              <a:pPr/>
              <a:t>12/9/14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43897204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AB53A-4226-394C-9866-06ECB09BE5AD}" type="datetime1">
              <a:rPr lang="en-US" smtClean="0"/>
              <a:pPr/>
              <a:t>12/9/14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181263399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No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684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670354"/>
          </a:xfrm>
          <a:prstGeom prst="rect">
            <a:avLst/>
          </a:prstGeom>
        </p:spPr>
        <p:txBody>
          <a:bodyPr/>
          <a:lstStyle>
            <a:lvl1pPr algn="ctr">
              <a:lnSpc>
                <a:spcPts val="2400"/>
              </a:lnSpc>
              <a:defRPr sz="2400" baseline="0"/>
            </a:lvl1pPr>
          </a:lstStyle>
          <a:p>
            <a:r>
              <a:rPr lang="en-US" dirty="0" smtClean="0"/>
              <a:t>Click to edit Master title style</a:t>
            </a:r>
            <a:br>
              <a:rPr lang="en-US" dirty="0" smtClean="0"/>
            </a:br>
            <a:r>
              <a:rPr lang="en-US" dirty="0" err="1" smtClean="0"/>
              <a:t>yada</a:t>
            </a:r>
            <a:r>
              <a:rPr lang="en-US" dirty="0" smtClean="0"/>
              <a:t>, </a:t>
            </a:r>
            <a:r>
              <a:rPr lang="en-US" dirty="0" err="1" smtClean="0"/>
              <a:t>yada</a:t>
            </a:r>
            <a:endParaRPr lang="en-US" dirty="0"/>
          </a:p>
        </p:txBody>
      </p:sp>
      <p:sp>
        <p:nvSpPr>
          <p:cNvPr id="9" name="Slide Number Placeholder 5"/>
          <p:cNvSpPr>
            <a:spLocks noGrp="1"/>
          </p:cNvSpPr>
          <p:nvPr>
            <p:ph type="sldNum" sz="quarter" idx="4"/>
          </p:nvPr>
        </p:nvSpPr>
        <p:spPr>
          <a:xfrm>
            <a:off x="6991610" y="6633208"/>
            <a:ext cx="2133600" cy="182562"/>
          </a:xfrm>
          <a:prstGeom prst="rect">
            <a:avLst/>
          </a:prstGeom>
        </p:spPr>
        <p:txBody>
          <a:bodyPr/>
          <a:lstStyle>
            <a:lvl1pPr algn="r">
              <a:defRPr sz="1200">
                <a:solidFill>
                  <a:schemeClr val="tx1"/>
                </a:solidFill>
              </a:defRPr>
            </a:lvl1pPr>
          </a:lstStyle>
          <a:p>
            <a:fld id="{092DB6F0-04F0-457F-8810-D925057E6353}" type="slidenum">
              <a:rPr lang="en-US" smtClean="0"/>
              <a:pPr/>
              <a:t>‹#›</a:t>
            </a:fld>
            <a:endParaRPr lang="en-US" dirty="0"/>
          </a:p>
        </p:txBody>
      </p:sp>
      <p:sp>
        <p:nvSpPr>
          <p:cNvPr id="6" name="Content Placeholder 2"/>
          <p:cNvSpPr>
            <a:spLocks noGrp="1"/>
          </p:cNvSpPr>
          <p:nvPr>
            <p:ph idx="1"/>
          </p:nvPr>
        </p:nvSpPr>
        <p:spPr>
          <a:xfrm>
            <a:off x="198438" y="831273"/>
            <a:ext cx="8839200" cy="57965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694104"/>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773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34448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30274" y="6483355"/>
            <a:ext cx="1685925" cy="365125"/>
          </a:xfrm>
          <a:prstGeom prst="rect">
            <a:avLst/>
          </a:prstGeom>
        </p:spPr>
        <p:txBody>
          <a:bodyPr vert="horz" lIns="91440" tIns="45720" rIns="91440" bIns="45720" rtlCol="0" anchor="ctr"/>
          <a:lstStyle>
            <a:lvl1pPr algn="l">
              <a:defRPr sz="900">
                <a:solidFill>
                  <a:schemeClr val="tx1">
                    <a:lumMod val="50000"/>
                  </a:schemeClr>
                </a:solidFill>
                <a:latin typeface="Calibri"/>
                <a:cs typeface="Calibri"/>
              </a:defRPr>
            </a:lvl1pPr>
          </a:lstStyle>
          <a:p>
            <a:fld id="{FCE69097-F061-2345-96E4-2074114512F2}" type="datetime1">
              <a:rPr lang="en-US" smtClean="0"/>
              <a:pPr/>
              <a:t>12/9/14</a:t>
            </a:fld>
            <a:endParaRPr lang="en-US" dirty="0"/>
          </a:p>
        </p:txBody>
      </p:sp>
      <p:sp>
        <p:nvSpPr>
          <p:cNvPr id="5" name="Footer Placeholder 4"/>
          <p:cNvSpPr>
            <a:spLocks noGrp="1"/>
          </p:cNvSpPr>
          <p:nvPr>
            <p:ph type="ftr" sz="quarter" idx="3"/>
          </p:nvPr>
        </p:nvSpPr>
        <p:spPr>
          <a:xfrm>
            <a:off x="4572000" y="6483355"/>
            <a:ext cx="4114800" cy="365125"/>
          </a:xfrm>
          <a:prstGeom prst="rect">
            <a:avLst/>
          </a:prstGeom>
        </p:spPr>
        <p:txBody>
          <a:bodyPr vert="horz" lIns="91440" tIns="45720" rIns="91440" bIns="45720" rtlCol="0" anchor="ctr"/>
          <a:lstStyle>
            <a:lvl1pPr algn="r">
              <a:defRPr sz="900">
                <a:solidFill>
                  <a:schemeClr val="tx1">
                    <a:lumMod val="50000"/>
                  </a:schemeClr>
                </a:solidFill>
                <a:latin typeface="Calibri"/>
                <a:cs typeface="Calibri"/>
              </a:defRPr>
            </a:lvl1pPr>
          </a:lstStyle>
          <a:p>
            <a:endParaRPr lang="en-US" dirty="0"/>
          </a:p>
        </p:txBody>
      </p:sp>
      <p:sp>
        <p:nvSpPr>
          <p:cNvPr id="6" name="Slide Number Placeholder 5"/>
          <p:cNvSpPr>
            <a:spLocks noGrp="1"/>
          </p:cNvSpPr>
          <p:nvPr>
            <p:ph type="sldNum" sz="quarter" idx="4"/>
          </p:nvPr>
        </p:nvSpPr>
        <p:spPr>
          <a:xfrm>
            <a:off x="457200" y="6483355"/>
            <a:ext cx="447675" cy="365125"/>
          </a:xfrm>
          <a:prstGeom prst="rect">
            <a:avLst/>
          </a:prstGeom>
        </p:spPr>
        <p:txBody>
          <a:bodyPr vert="horz" lIns="91440" tIns="45720" rIns="91440" bIns="45720" rtlCol="0" anchor="ctr"/>
          <a:lstStyle>
            <a:lvl1pPr algn="l">
              <a:defRPr sz="900">
                <a:solidFill>
                  <a:schemeClr val="tx1">
                    <a:lumMod val="50000"/>
                  </a:schemeClr>
                </a:solidFill>
                <a:latin typeface="Calibri"/>
                <a:cs typeface="Calibri"/>
              </a:defRPr>
            </a:lvl1pPr>
          </a:lstStyle>
          <a:p>
            <a:fld id="{487710A0-C33E-CC45-8305-B897475A1CD7}" type="slidenum">
              <a:rPr lang="en-US" smtClean="0"/>
              <a:pPr/>
              <a:t>‹#›</a:t>
            </a:fld>
            <a:endParaRPr lang="en-US" dirty="0"/>
          </a:p>
        </p:txBody>
      </p:sp>
      <p:pic>
        <p:nvPicPr>
          <p:cNvPr id="7" name="Picture 6" descr="ESnet_Logo_Footer.png"/>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476744" y="6116410"/>
            <a:ext cx="1210056" cy="362712"/>
          </a:xfrm>
          <a:prstGeom prst="rect">
            <a:avLst/>
          </a:prstGeom>
        </p:spPr>
      </p:pic>
      <p:sp>
        <p:nvSpPr>
          <p:cNvPr id="8" name="Rectangle 7"/>
          <p:cNvSpPr/>
          <p:nvPr userDrawn="1"/>
        </p:nvSpPr>
        <p:spPr>
          <a:xfrm>
            <a:off x="0" y="0"/>
            <a:ext cx="137160" cy="68484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1"/>
              </a:solidFill>
            </a:endParaRPr>
          </a:p>
        </p:txBody>
      </p:sp>
    </p:spTree>
    <p:extLst>
      <p:ext uri="{BB962C8B-B14F-4D97-AF65-F5344CB8AC3E}">
        <p14:creationId xmlns:p14="http://schemas.microsoft.com/office/powerpoint/2010/main" val="2463886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8" r:id="rId8"/>
    <p:sldLayoutId id="2147483669" r:id="rId9"/>
  </p:sldLayoutIdLst>
  <p:timing>
    <p:tnLst>
      <p:par>
        <p:cTn xmlns:p14="http://schemas.microsoft.com/office/powerpoint/2010/main" id="1" dur="indefinite" restart="never" nodeType="tmRoot"/>
      </p:par>
    </p:tnLst>
  </p:timing>
  <p:hf hdr="0"/>
  <p:txStyles>
    <p:titleStyle>
      <a:lvl1pPr algn="l" defTabSz="457200" rtl="0" eaLnBrk="1" latinLnBrk="0" hangingPunct="1">
        <a:spcBef>
          <a:spcPct val="0"/>
        </a:spcBef>
        <a:buNone/>
        <a:defRPr sz="3200" b="1" kern="1200">
          <a:solidFill>
            <a:schemeClr val="tx1"/>
          </a:solidFill>
          <a:latin typeface="+mj-lt"/>
          <a:ea typeface="+mj-ea"/>
          <a:cs typeface="+mj-cs"/>
        </a:defRPr>
      </a:lvl1pPr>
    </p:titleStyle>
    <p:bodyStyle>
      <a:lvl1pPr marL="228600" indent="-228600" algn="l" defTabSz="457200" rtl="0" eaLnBrk="1" latinLnBrk="0" hangingPunct="1">
        <a:spcBef>
          <a:spcPts val="880"/>
        </a:spcBef>
        <a:buClr>
          <a:schemeClr val="accent1"/>
        </a:buClr>
        <a:buFont typeface="Arial"/>
        <a:buChar char="•"/>
        <a:defRPr sz="2000" kern="1200">
          <a:solidFill>
            <a:schemeClr val="tx1"/>
          </a:solidFill>
          <a:latin typeface="+mn-lt"/>
          <a:ea typeface="+mn-ea"/>
          <a:cs typeface="+mn-cs"/>
        </a:defRPr>
      </a:lvl1pPr>
      <a:lvl2pPr marL="458788" indent="-228600" algn="l" defTabSz="457200" rtl="0" eaLnBrk="1" latinLnBrk="0" hangingPunct="1">
        <a:spcBef>
          <a:spcPct val="20000"/>
        </a:spcBef>
        <a:buClr>
          <a:schemeClr val="tx1">
            <a:lumMod val="50000"/>
          </a:schemeClr>
        </a:buClr>
        <a:buSzPct val="85000"/>
        <a:buFont typeface="Arial"/>
        <a:buChar char="–"/>
        <a:defRPr sz="2000" kern="1200">
          <a:solidFill>
            <a:schemeClr val="tx1"/>
          </a:solidFill>
          <a:latin typeface="+mn-lt"/>
          <a:ea typeface="+mn-ea"/>
          <a:cs typeface="+mn-cs"/>
        </a:defRPr>
      </a:lvl2pPr>
      <a:lvl3pPr marL="688975" indent="-230188" algn="l" defTabSz="457200" rtl="0" eaLnBrk="1" latinLnBrk="0" hangingPunct="1">
        <a:spcBef>
          <a:spcPct val="20000"/>
        </a:spcBef>
        <a:buClr>
          <a:schemeClr val="tx1">
            <a:lumMod val="50000"/>
          </a:schemeClr>
        </a:buClr>
        <a:buFont typeface="Arial"/>
        <a:buChar char="•"/>
        <a:defRPr sz="1800" kern="1200">
          <a:solidFill>
            <a:schemeClr val="tx1"/>
          </a:solidFill>
          <a:latin typeface="+mn-lt"/>
          <a:ea typeface="+mn-ea"/>
          <a:cs typeface="+mn-cs"/>
        </a:defRPr>
      </a:lvl3pPr>
      <a:lvl4pPr marL="969962" indent="-285750" algn="l" defTabSz="457200" rtl="0" eaLnBrk="1" latinLnBrk="0" hangingPunct="1">
        <a:spcBef>
          <a:spcPct val="20000"/>
        </a:spcBef>
        <a:buClr>
          <a:schemeClr val="tx1">
            <a:lumMod val="50000"/>
          </a:schemeClr>
        </a:buClr>
        <a:buFont typeface="Lucida Grande"/>
        <a:buChar char="–"/>
        <a:defRPr sz="1400" kern="1200">
          <a:solidFill>
            <a:schemeClr val="tx1"/>
          </a:solidFill>
          <a:latin typeface="+mn-lt"/>
          <a:ea typeface="+mn-ea"/>
          <a:cs typeface="+mn-cs"/>
        </a:defRPr>
      </a:lvl4pPr>
      <a:lvl5pPr marL="1143000" indent="-230188" algn="l" defTabSz="457200" rtl="0" eaLnBrk="1" latinLnBrk="0" hangingPunct="1">
        <a:spcBef>
          <a:spcPct val="20000"/>
        </a:spcBef>
        <a:buClr>
          <a:schemeClr val="tx1">
            <a:lumMod val="50000"/>
          </a:schemeClr>
        </a:buClr>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A2E1F-B967-AA43-A3BC-F3BA75778309}" type="datetimeFigureOut">
              <a:rPr lang="en-US" smtClean="0">
                <a:solidFill>
                  <a:prstClr val="black">
                    <a:tint val="75000"/>
                  </a:prstClr>
                </a:solidFill>
                <a:latin typeface="Calibri"/>
              </a:rPr>
              <a:pPr/>
              <a:t>12/9/14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2674F-19EA-CD4E-AD5C-CC307C6DFF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2892428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e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mailto:engage@es.net"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4.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hyperlink" Target="http://fasterdata.es.net/fasterdata-home/requirements-and-expectations/" TargetMode="External"/><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hyperlink" Target="http://fasterdata.es.net/" TargetMode="External"/><Relationship Id="rId4" Type="http://schemas.openxmlformats.org/officeDocument/2006/relationships/hyperlink" Target="http://my.es.net/" TargetMode="External"/><Relationship Id="rId5" Type="http://schemas.openxmlformats.org/officeDocument/2006/relationships/hyperlink" Target="http://www.es.net/" TargetMode="External"/><Relationship Id="rId1" Type="http://schemas.openxmlformats.org/officeDocument/2006/relationships/slideLayout" Target="../slideLayouts/slideLayout1.xml"/><Relationship Id="rId2" Type="http://schemas.openxmlformats.org/officeDocument/2006/relationships/hyperlink" Target="mailto:dart@es.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nlightenyourresearch.net/?page_id=29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enlightenyourresearch.net/" TargetMode="External"/><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mailto:engage@es.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mailto:engage@es.net"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fasterdata.es.net/fasterdata-home/requirements-and-expectations/" TargetMode="External"/><Relationship Id="rId4" Type="http://schemas.openxmlformats.org/officeDocument/2006/relationships/image" Target="../media/image60.png"/><Relationship Id="rId5"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mailto:engage@es.ne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mailto:engage@es.ne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mailto:engage@es.n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mailto:engage@es.n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mailto:engage@es.n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hyperlink" Target="http://icnwg.llnl.gov/"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 Id="rId3" Type="http://schemas.openxmlformats.org/officeDocument/2006/relationships/hyperlink" Target="mailto:engage@es.n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9.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25.jpeg"/><Relationship Id="rId27" Type="http://schemas.openxmlformats.org/officeDocument/2006/relationships/image" Target="../media/image26.jpeg"/><Relationship Id="rId28" Type="http://schemas.openxmlformats.org/officeDocument/2006/relationships/image" Target="../media/image27.jpg"/><Relationship Id="rId29"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30" Type="http://schemas.openxmlformats.org/officeDocument/2006/relationships/image" Target="../media/image29.jpeg"/><Relationship Id="rId31" Type="http://schemas.openxmlformats.org/officeDocument/2006/relationships/image" Target="../media/image30.png"/><Relationship Id="rId32" Type="http://schemas.openxmlformats.org/officeDocument/2006/relationships/image" Target="../media/image31.gif"/><Relationship Id="rId9" Type="http://schemas.openxmlformats.org/officeDocument/2006/relationships/image" Target="../media/image9.png"/><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png"/><Relationship Id="rId33" Type="http://schemas.openxmlformats.org/officeDocument/2006/relationships/image" Target="../media/image32.png"/><Relationship Id="rId34" Type="http://schemas.openxmlformats.org/officeDocument/2006/relationships/image" Target="../media/image33.png"/><Relationship Id="rId35" Type="http://schemas.openxmlformats.org/officeDocument/2006/relationships/image" Target="../media/image34.png"/><Relationship Id="rId36" Type="http://schemas.openxmlformats.org/officeDocument/2006/relationships/image" Target="../media/image35.png"/><Relationship Id="rId10" Type="http://schemas.microsoft.com/office/2007/relationships/hdphoto" Target="../media/hdphoto1.wdp"/><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emf"/><Relationship Id="rId14" Type="http://schemas.openxmlformats.org/officeDocument/2006/relationships/image" Target="../media/image13.emf"/><Relationship Id="rId15" Type="http://schemas.openxmlformats.org/officeDocument/2006/relationships/image" Target="../media/image14.emf"/><Relationship Id="rId16" Type="http://schemas.openxmlformats.org/officeDocument/2006/relationships/image" Target="../media/image15.emf"/><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37" Type="http://schemas.openxmlformats.org/officeDocument/2006/relationships/image" Target="../media/image36.png"/><Relationship Id="rId38" Type="http://schemas.openxmlformats.org/officeDocument/2006/relationships/image" Target="../media/image37.gif"/><Relationship Id="rId39" Type="http://schemas.openxmlformats.org/officeDocument/2006/relationships/image" Target="../media/image38.png"/><Relationship Id="rId40" Type="http://schemas.openxmlformats.org/officeDocument/2006/relationships/image" Target="../media/image39.png"/><Relationship Id="rId41" Type="http://schemas.openxmlformats.org/officeDocument/2006/relationships/image" Target="../media/image40.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engage@es.net"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mailto:engage@es.net"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3" Type="http://schemas.openxmlformats.org/officeDocument/2006/relationships/hyperlink" Target="http://ps-dashboard.es.net/index.cgi?dashboard=7:%20ESnet%20to%20Climate%20Sites" TargetMode="External"/><Relationship Id="rId4" Type="http://schemas.openxmlformats.org/officeDocument/2006/relationships/hyperlink" Target="http://ps-dashboard.es.net/" TargetMode="External"/><Relationship Id="rId1" Type="http://schemas.openxmlformats.org/officeDocument/2006/relationships/slideLayout" Target="../slideLayouts/slideLayout2.xml"/><Relationship Id="rId2" Type="http://schemas.openxmlformats.org/officeDocument/2006/relationships/hyperlink" Target="https://icnwg.llnl.gov/"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people.ucsc.edu/~warner/buffer.html" TargetMode="External"/><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mailto:engage@es.ne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mailto:engage@es.net"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mailto:engage@es.net"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3" Type="http://schemas.openxmlformats.org/officeDocument/2006/relationships/hyperlink" Target="mailto:engage@es.net" TargetMode="External"/><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hyperlink" Target="http://stats.es.net/ServicesDirectory/" TargetMode="External"/><Relationship Id="rId4" Type="http://schemas.openxmlformats.org/officeDocument/2006/relationships/image" Target="../media/image80.png"/><Relationship Id="rId5"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3" Type="http://schemas.openxmlformats.org/officeDocument/2006/relationships/hyperlink" Target="http://ps-dashboard.es.net" TargetMode="External"/><Relationship Id="rId4" Type="http://schemas.openxmlformats.org/officeDocument/2006/relationships/image" Target="../media/image81.png"/><Relationship Id="rId5" Type="http://schemas.openxmlformats.org/officeDocument/2006/relationships/hyperlink" Target="mailto:engage@es.net" TargetMode="External"/><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png"/><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jpe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mailto:engage@es.ne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mailto:engage@es.ne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mailto:engage@es.net"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engage@es.net" TargetMode="External"/><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mailto:engage@es.net"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mailto:engage@es.ne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mailto:engage@es.n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mailto:engage@es.ne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mailto:engage@es.ne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8.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mailto:engage@es.net"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mailto:engage@es.net"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mailto:engage@es.net"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mailto:engage@es.net"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www.bro-ids.org/documentation/cluster.html" TargetMode="External"/><Relationship Id="rId4"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hyperlink" Target="http://bro-ids.or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mailto:engage@es.net"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mailto:engage@es.net"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hyperlink" Target="mailto:engage@es.net" TargetMode="External"/><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mailto:engage@es.net"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fasterdata.es.net/science-dmz/" TargetMode="External"/><Relationship Id="rId4" Type="http://schemas.openxmlformats.org/officeDocument/2006/relationships/image" Target="../media/image86.gif"/><Relationship Id="rId5" Type="http://schemas.openxmlformats.org/officeDocument/2006/relationships/image" Target="../media/image87.png"/><Relationship Id="rId6" Type="http://schemas.openxmlformats.org/officeDocument/2006/relationships/hyperlink" Target="mailto:engage@es.net" TargetMode="External"/><Relationship Id="rId7"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7.xml.rels><?xml version="1.0" encoding="UTF-8" standalone="yes"?>
<Relationships xmlns="http://schemas.openxmlformats.org/package/2006/relationships"><Relationship Id="rId3" Type="http://schemas.openxmlformats.org/officeDocument/2006/relationships/hyperlink" Target="http://www.es.net/assets/pubs_presos/sc13sciDMZ-final.pdf" TargetMode="External"/><Relationship Id="rId4" Type="http://schemas.openxmlformats.org/officeDocument/2006/relationships/hyperlink" Target="https://gab.es.net/mailman/listinfo/sciencedmz" TargetMode="External"/><Relationship Id="rId5" Type="http://schemas.openxmlformats.org/officeDocument/2006/relationships/hyperlink" Target="http://fasterdata.es.net/performance-testing/perfsonar/" TargetMode="External"/><Relationship Id="rId6" Type="http://schemas.openxmlformats.org/officeDocument/2006/relationships/hyperlink" Target="http://www.perfsonar.net" TargetMode="External"/><Relationship Id="rId7" Type="http://schemas.openxmlformats.org/officeDocument/2006/relationships/hyperlink" Target="mailto:engage@es.net" TargetMode="External"/><Relationship Id="rId1" Type="http://schemas.openxmlformats.org/officeDocument/2006/relationships/slideLayout" Target="../slideLayouts/slideLayout2.xml"/><Relationship Id="rId2" Type="http://schemas.openxmlformats.org/officeDocument/2006/relationships/hyperlink" Target="http://fasterdata.es.net/"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my.es.net/" TargetMode="External"/><Relationship Id="rId4" Type="http://schemas.openxmlformats.org/officeDocument/2006/relationships/hyperlink" Target="http://www.es.net/" TargetMode="External"/><Relationship Id="rId1" Type="http://schemas.openxmlformats.org/officeDocument/2006/relationships/slideLayout" Target="../slideLayouts/slideLayout1.xml"/><Relationship Id="rId2" Type="http://schemas.openxmlformats.org/officeDocument/2006/relationships/hyperlink" Target="http://fasterdata.es.net/"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ngage@es.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Network Requirements</a:t>
            </a:r>
            <a:endParaRPr lang="en-US" dirty="0"/>
          </a:p>
        </p:txBody>
      </p:sp>
      <p:sp>
        <p:nvSpPr>
          <p:cNvPr id="3" name="Subtitle 2"/>
          <p:cNvSpPr>
            <a:spLocks noGrp="1"/>
          </p:cNvSpPr>
          <p:nvPr>
            <p:ph type="subTitle" idx="1"/>
          </p:nvPr>
        </p:nvSpPr>
        <p:spPr>
          <a:xfrm>
            <a:off x="914400" y="3869267"/>
            <a:ext cx="3912903" cy="1325033"/>
          </a:xfrm>
        </p:spPr>
        <p:txBody>
          <a:bodyPr>
            <a:noAutofit/>
          </a:bodyPr>
          <a:lstStyle/>
          <a:p>
            <a:pPr>
              <a:spcBef>
                <a:spcPts val="300"/>
              </a:spcBef>
              <a:spcAft>
                <a:spcPts val="300"/>
              </a:spcAft>
            </a:pPr>
            <a:r>
              <a:rPr lang="en-US" sz="1800" dirty="0"/>
              <a:t>Eli Dart, Network Engineer</a:t>
            </a:r>
          </a:p>
          <a:p>
            <a:pPr>
              <a:spcBef>
                <a:spcPts val="300"/>
              </a:spcBef>
              <a:spcAft>
                <a:spcPts val="300"/>
              </a:spcAft>
            </a:pPr>
            <a:r>
              <a:rPr lang="en-US" sz="1800" dirty="0"/>
              <a:t>ESnet Science Engagement</a:t>
            </a:r>
          </a:p>
          <a:p>
            <a:pPr>
              <a:spcBef>
                <a:spcPts val="300"/>
              </a:spcBef>
              <a:spcAft>
                <a:spcPts val="300"/>
              </a:spcAft>
            </a:pPr>
            <a:r>
              <a:rPr lang="en-US" sz="1800" dirty="0"/>
              <a:t>Lawrence Berkeley National </a:t>
            </a:r>
            <a:r>
              <a:rPr lang="en-US" sz="1800" dirty="0" smtClean="0"/>
              <a:t>Laboratory</a:t>
            </a:r>
            <a:endParaRPr lang="en-US" sz="1800" dirty="0"/>
          </a:p>
        </p:txBody>
      </p:sp>
      <p:sp>
        <p:nvSpPr>
          <p:cNvPr id="4" name="Text Placeholder 3"/>
          <p:cNvSpPr>
            <a:spLocks noGrp="1"/>
          </p:cNvSpPr>
          <p:nvPr>
            <p:ph type="body" sz="quarter" idx="13"/>
          </p:nvPr>
        </p:nvSpPr>
        <p:spPr/>
        <p:txBody>
          <a:bodyPr/>
          <a:lstStyle/>
          <a:p>
            <a:r>
              <a:rPr lang="en-US" dirty="0" smtClean="0"/>
              <a:t>2014 ESGF and UV-CDAT Conference</a:t>
            </a:r>
          </a:p>
          <a:p>
            <a:r>
              <a:rPr lang="en-US" dirty="0" smtClean="0"/>
              <a:t>Livermore, CA</a:t>
            </a:r>
          </a:p>
          <a:p>
            <a:r>
              <a:rPr lang="en-US" dirty="0" smtClean="0"/>
              <a:t>December 9, 2014</a:t>
            </a:r>
            <a:endParaRPr lang="en-US" dirty="0"/>
          </a:p>
        </p:txBody>
      </p:sp>
      <p:cxnSp>
        <p:nvCxnSpPr>
          <p:cNvPr id="5" name="Straight Connector 4"/>
          <p:cNvCxnSpPr/>
          <p:nvPr/>
        </p:nvCxnSpPr>
        <p:spPr>
          <a:xfrm>
            <a:off x="4827303" y="3878507"/>
            <a:ext cx="0" cy="12842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83549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2" descr="C:\Work\0ESNet\ESnet\Customers\HEP\LHC\OPN\LHCOPN map-light, no legend.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53777" y="3939320"/>
            <a:ext cx="3513392" cy="180790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5"/>
          <p:cNvSpPr>
            <a:spLocks noChangeArrowheads="1"/>
          </p:cNvSpPr>
          <p:nvPr/>
        </p:nvSpPr>
        <p:spPr bwMode="auto">
          <a:xfrm>
            <a:off x="3839642" y="2195387"/>
            <a:ext cx="2428154" cy="300038"/>
          </a:xfrm>
          <a:prstGeom prst="rect">
            <a:avLst/>
          </a:prstGeom>
          <a:solidFill>
            <a:schemeClr val="bg1"/>
          </a:solidFill>
          <a:ln w="12700" algn="ctr">
            <a:solidFill>
              <a:schemeClr val="tx1"/>
            </a:solidFill>
            <a:round/>
            <a:headEnd/>
            <a:tailEnd/>
          </a:ln>
        </p:spPr>
        <p:txBody>
          <a:bodyPr wrap="none" anchor="ctr"/>
          <a:lstStyle/>
          <a:p>
            <a:r>
              <a:rPr lang="en-US" sz="1600" b="0" dirty="0" smtClean="0"/>
              <a:t>CERN Computer Center</a:t>
            </a:r>
            <a:endParaRPr lang="en-US" sz="1600" b="0" dirty="0"/>
          </a:p>
        </p:txBody>
      </p:sp>
      <p:cxnSp>
        <p:nvCxnSpPr>
          <p:cNvPr id="104" name="Straight Arrow Connector 103"/>
          <p:cNvCxnSpPr>
            <a:stCxn id="103" idx="2"/>
          </p:cNvCxnSpPr>
          <p:nvPr/>
        </p:nvCxnSpPr>
        <p:spPr bwMode="auto">
          <a:xfrm flipH="1">
            <a:off x="5053451" y="2495425"/>
            <a:ext cx="268" cy="2126496"/>
          </a:xfrm>
          <a:prstGeom prst="straightConnector1">
            <a:avLst/>
          </a:prstGeom>
          <a:solidFill>
            <a:srgbClr val="3366FF"/>
          </a:solidFill>
          <a:ln w="31750" cap="flat" cmpd="sng" algn="ctr">
            <a:solidFill>
              <a:schemeClr val="tx1"/>
            </a:solidFill>
            <a:prstDash val="solid"/>
            <a:round/>
            <a:headEnd type="oval" w="lg" len="lg"/>
            <a:tailEnd type="oval" w="lg" len="lg"/>
          </a:ln>
          <a:effectLst/>
        </p:spPr>
      </p:cxnSp>
      <p:sp>
        <p:nvSpPr>
          <p:cNvPr id="117" name="Rounded Rectangular Callout 116"/>
          <p:cNvSpPr/>
          <p:nvPr/>
        </p:nvSpPr>
        <p:spPr bwMode="auto">
          <a:xfrm>
            <a:off x="1497883" y="6076511"/>
            <a:ext cx="1200876" cy="638019"/>
          </a:xfrm>
          <a:prstGeom prst="wedgeRoundRectCallout">
            <a:avLst>
              <a:gd name="adj1" fmla="val 99149"/>
              <a:gd name="adj2" fmla="val -127592"/>
              <a:gd name="adj3" fmla="val 16667"/>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cs typeface="Arial" pitchFamily="34" charset="0"/>
              </a:rPr>
              <a:t>The LHC Optical Private Network (</a:t>
            </a:r>
            <a:r>
              <a:rPr kumimoji="0" lang="en-US" sz="1100" b="1" i="0" u="none" strike="noStrike" cap="none" normalizeH="0" baseline="0" dirty="0" smtClean="0">
                <a:ln>
                  <a:noFill/>
                </a:ln>
                <a:solidFill>
                  <a:schemeClr val="tx1"/>
                </a:solidFill>
                <a:effectLst/>
                <a:latin typeface="Arial" pitchFamily="34" charset="0"/>
                <a:cs typeface="Arial" pitchFamily="34" charset="0"/>
              </a:rPr>
              <a:t>LHCOPN</a:t>
            </a:r>
            <a:r>
              <a:rPr kumimoji="0" lang="en-US" sz="1100" b="0" i="0" u="none" strike="noStrike" cap="none" normalizeH="0" baseline="0" dirty="0" smtClean="0">
                <a:ln>
                  <a:noFill/>
                </a:ln>
                <a:solidFill>
                  <a:schemeClr val="tx1"/>
                </a:solidFill>
                <a:effectLst/>
                <a:latin typeface="Arial" pitchFamily="34" charset="0"/>
                <a:cs typeface="Arial" pitchFamily="34" charset="0"/>
              </a:rPr>
              <a:t>)</a:t>
            </a:r>
          </a:p>
        </p:txBody>
      </p:sp>
      <p:sp>
        <p:nvSpPr>
          <p:cNvPr id="124" name="Rounded Rectangular Callout 123"/>
          <p:cNvSpPr/>
          <p:nvPr/>
        </p:nvSpPr>
        <p:spPr bwMode="auto">
          <a:xfrm>
            <a:off x="7169723" y="3082585"/>
            <a:ext cx="1283881" cy="462913"/>
          </a:xfrm>
          <a:prstGeom prst="wedgeRoundRectCallout">
            <a:avLst>
              <a:gd name="adj1" fmla="val -109256"/>
              <a:gd name="adj2" fmla="val 173436"/>
              <a:gd name="adj3" fmla="val 16667"/>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cs typeface="Arial" pitchFamily="34" charset="0"/>
              </a:rPr>
              <a:t>LHC Tier 1</a:t>
            </a:r>
            <a:r>
              <a:rPr kumimoji="0" lang="en-US" sz="1100" b="0" i="0" u="none" strike="noStrike" cap="none" normalizeH="0" dirty="0" smtClean="0">
                <a:ln>
                  <a:noFill/>
                </a:ln>
                <a:solidFill>
                  <a:schemeClr val="tx1"/>
                </a:solidFill>
                <a:effectLst/>
                <a:latin typeface="Arial" pitchFamily="34" charset="0"/>
                <a:cs typeface="Arial" pitchFamily="34" charset="0"/>
              </a:rPr>
              <a:t> </a:t>
            </a:r>
            <a:r>
              <a:rPr kumimoji="0" lang="en-US" sz="1100" b="0" i="0" u="none" strike="noStrike" cap="none" normalizeH="0" baseline="0" dirty="0" smtClean="0">
                <a:ln>
                  <a:noFill/>
                </a:ln>
                <a:solidFill>
                  <a:schemeClr val="tx1"/>
                </a:solidFill>
                <a:effectLst/>
                <a:latin typeface="Arial" pitchFamily="34" charset="0"/>
                <a:cs typeface="Arial" pitchFamily="34" charset="0"/>
              </a:rPr>
              <a:t>Data Centers</a:t>
            </a:r>
            <a:br>
              <a:rPr kumimoji="0" lang="en-US" sz="1100" b="0" i="0" u="none" strike="noStrike" cap="none" normalizeH="0" baseline="0" dirty="0" smtClean="0">
                <a:ln>
                  <a:noFill/>
                </a:ln>
                <a:solidFill>
                  <a:schemeClr val="tx1"/>
                </a:solidFill>
                <a:effectLst/>
                <a:latin typeface="Arial" pitchFamily="34" charset="0"/>
                <a:cs typeface="Arial" pitchFamily="34" charset="0"/>
              </a:rPr>
            </a:b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 name="Rounded Rectangular Callout 124"/>
          <p:cNvSpPr/>
          <p:nvPr/>
        </p:nvSpPr>
        <p:spPr bwMode="auto">
          <a:xfrm>
            <a:off x="7255128" y="6210391"/>
            <a:ext cx="1461689" cy="504139"/>
          </a:xfrm>
          <a:prstGeom prst="wedgeRoundRectCallout">
            <a:avLst>
              <a:gd name="adj1" fmla="val -115297"/>
              <a:gd name="adj2" fmla="val 35984"/>
              <a:gd name="adj3" fmla="val 16667"/>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 tIns="9144" rIns="9144" bIns="9144"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cs typeface="Arial" pitchFamily="34" charset="0"/>
              </a:rPr>
              <a:t>LHC Tier 2 Analysis Centers</a:t>
            </a:r>
            <a:br>
              <a:rPr kumimoji="0" lang="en-US" sz="1100" b="0" i="0" u="none" strike="noStrike" cap="none" normalizeH="0" baseline="0" dirty="0" smtClean="0">
                <a:ln>
                  <a:noFill/>
                </a:ln>
                <a:solidFill>
                  <a:schemeClr val="tx1"/>
                </a:solidFill>
                <a:effectLst/>
                <a:latin typeface="Arial" pitchFamily="34" charset="0"/>
                <a:cs typeface="Arial" pitchFamily="34" charset="0"/>
              </a:rPr>
            </a:b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 name="Oval 127"/>
          <p:cNvSpPr/>
          <p:nvPr/>
        </p:nvSpPr>
        <p:spPr bwMode="auto">
          <a:xfrm>
            <a:off x="2125749" y="3082584"/>
            <a:ext cx="5584624" cy="3519907"/>
          </a:xfrm>
          <a:prstGeom prst="ellipse">
            <a:avLst/>
          </a:prstGeom>
          <a:noFill/>
          <a:ln w="38100"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 name="Oval 130"/>
          <p:cNvSpPr/>
          <p:nvPr/>
        </p:nvSpPr>
        <p:spPr bwMode="auto">
          <a:xfrm>
            <a:off x="7271495" y="5023290"/>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34" name="Oval 133"/>
          <p:cNvSpPr/>
          <p:nvPr/>
        </p:nvSpPr>
        <p:spPr bwMode="auto">
          <a:xfrm>
            <a:off x="6973934" y="5602815"/>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37" name="Oval 136"/>
          <p:cNvSpPr/>
          <p:nvPr/>
        </p:nvSpPr>
        <p:spPr bwMode="auto">
          <a:xfrm>
            <a:off x="7271493" y="4391400"/>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38" name="Oval 137"/>
          <p:cNvSpPr/>
          <p:nvPr/>
        </p:nvSpPr>
        <p:spPr bwMode="auto">
          <a:xfrm>
            <a:off x="6124154" y="3202886"/>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41" name="Oval 140"/>
          <p:cNvSpPr/>
          <p:nvPr/>
        </p:nvSpPr>
        <p:spPr bwMode="auto">
          <a:xfrm>
            <a:off x="5268485" y="2919059"/>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44" name="Oval 143"/>
          <p:cNvSpPr/>
          <p:nvPr/>
        </p:nvSpPr>
        <p:spPr bwMode="auto">
          <a:xfrm>
            <a:off x="4186528" y="2918423"/>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45" name="Oval 144"/>
          <p:cNvSpPr/>
          <p:nvPr/>
        </p:nvSpPr>
        <p:spPr bwMode="auto">
          <a:xfrm>
            <a:off x="3305327" y="3082585"/>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48" name="Oval 147"/>
          <p:cNvSpPr/>
          <p:nvPr/>
        </p:nvSpPr>
        <p:spPr bwMode="auto">
          <a:xfrm>
            <a:off x="2417659" y="3413311"/>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49" name="Oval 148"/>
          <p:cNvSpPr/>
          <p:nvPr/>
        </p:nvSpPr>
        <p:spPr bwMode="auto">
          <a:xfrm>
            <a:off x="1790954" y="3996511"/>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50" name="Oval 149"/>
          <p:cNvSpPr/>
          <p:nvPr/>
        </p:nvSpPr>
        <p:spPr bwMode="auto">
          <a:xfrm>
            <a:off x="1747213" y="4686153"/>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53" name="Oval 152"/>
          <p:cNvSpPr/>
          <p:nvPr/>
        </p:nvSpPr>
        <p:spPr bwMode="auto">
          <a:xfrm>
            <a:off x="1915822" y="5444311"/>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54" name="Oval 153"/>
          <p:cNvSpPr/>
          <p:nvPr/>
        </p:nvSpPr>
        <p:spPr bwMode="auto">
          <a:xfrm>
            <a:off x="2798148" y="6019823"/>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55" name="Oval 154"/>
          <p:cNvSpPr/>
          <p:nvPr/>
        </p:nvSpPr>
        <p:spPr bwMode="auto">
          <a:xfrm>
            <a:off x="3660914" y="6253488"/>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56" name="Oval 155"/>
          <p:cNvSpPr/>
          <p:nvPr/>
        </p:nvSpPr>
        <p:spPr bwMode="auto">
          <a:xfrm>
            <a:off x="4573515" y="6335375"/>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57" name="Oval 156"/>
          <p:cNvSpPr/>
          <p:nvPr/>
        </p:nvSpPr>
        <p:spPr bwMode="auto">
          <a:xfrm>
            <a:off x="5537505" y="6335375"/>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58" name="Oval 157"/>
          <p:cNvSpPr/>
          <p:nvPr/>
        </p:nvSpPr>
        <p:spPr bwMode="auto">
          <a:xfrm>
            <a:off x="6286919" y="6007419"/>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59" name="Oval 158"/>
          <p:cNvSpPr/>
          <p:nvPr/>
        </p:nvSpPr>
        <p:spPr bwMode="auto">
          <a:xfrm>
            <a:off x="7052543" y="3749548"/>
            <a:ext cx="785359" cy="46104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cs typeface="Arial" pitchFamily="34" charset="0"/>
              </a:rPr>
              <a:t>Universities/</a:t>
            </a:r>
          </a:p>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latin typeface="Arial" pitchFamily="34" charset="0"/>
                <a:cs typeface="Arial" pitchFamily="34" charset="0"/>
              </a:rPr>
              <a:t>physics</a:t>
            </a:r>
            <a:br>
              <a:rPr lang="en-US" sz="800" b="1" dirty="0" smtClean="0">
                <a:latin typeface="Arial" pitchFamily="34" charset="0"/>
                <a:cs typeface="Arial" pitchFamily="34" charset="0"/>
              </a:rPr>
            </a:br>
            <a:r>
              <a:rPr lang="en-US" sz="800" b="1" dirty="0" smtClean="0">
                <a:latin typeface="Arial" pitchFamily="34" charset="0"/>
                <a:cs typeface="Arial" pitchFamily="34" charset="0"/>
              </a:rPr>
              <a:t>groups</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p:txBody>
      </p:sp>
      <p:sp>
        <p:nvSpPr>
          <p:cNvPr id="160" name="Rounded Rectangular Callout 159"/>
          <p:cNvSpPr/>
          <p:nvPr/>
        </p:nvSpPr>
        <p:spPr bwMode="auto">
          <a:xfrm>
            <a:off x="475964" y="4765123"/>
            <a:ext cx="1135476" cy="765048"/>
          </a:xfrm>
          <a:prstGeom prst="wedgeRoundRectCallout">
            <a:avLst>
              <a:gd name="adj1" fmla="val 104075"/>
              <a:gd name="adj2" fmla="val 23379"/>
              <a:gd name="adj3" fmla="val 16667"/>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cs typeface="Arial" pitchFamily="34" charset="0"/>
              </a:rPr>
              <a:t>The LHC Open Network Environment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cs typeface="Arial" pitchFamily="34" charset="0"/>
              </a:rPr>
              <a:t>(</a:t>
            </a:r>
            <a:r>
              <a:rPr kumimoji="0" lang="en-US" sz="1100" b="1" i="0" u="none" strike="noStrike" cap="none" normalizeH="0" baseline="0" dirty="0" smtClean="0">
                <a:ln>
                  <a:noFill/>
                </a:ln>
                <a:solidFill>
                  <a:schemeClr val="tx1"/>
                </a:solidFill>
                <a:effectLst/>
                <a:latin typeface="Arial" pitchFamily="34" charset="0"/>
                <a:cs typeface="Arial" pitchFamily="34" charset="0"/>
              </a:rPr>
              <a:t>LHCONE</a:t>
            </a:r>
            <a:r>
              <a:rPr kumimoji="0" lang="en-US" sz="1100" b="0" i="0" u="none" strike="noStrike" cap="none" normalizeH="0" baseline="0" dirty="0" smtClean="0">
                <a:ln>
                  <a:noFill/>
                </a:ln>
                <a:solidFill>
                  <a:schemeClr val="tx1"/>
                </a:solidFill>
                <a:effectLst/>
                <a:latin typeface="Arial" pitchFamily="34" charset="0"/>
                <a:cs typeface="Arial" pitchFamily="34" charset="0"/>
              </a:rPr>
              <a:t>)</a:t>
            </a:r>
          </a:p>
        </p:txBody>
      </p:sp>
      <p:cxnSp>
        <p:nvCxnSpPr>
          <p:cNvPr id="161" name="Straight Arrow Connector 15"/>
          <p:cNvCxnSpPr>
            <a:cxnSpLocks noChangeShapeType="1"/>
          </p:cNvCxnSpPr>
          <p:nvPr/>
        </p:nvCxnSpPr>
        <p:spPr bwMode="auto">
          <a:xfrm>
            <a:off x="5186636" y="2787374"/>
            <a:ext cx="0" cy="597865"/>
          </a:xfrm>
          <a:prstGeom prst="straightConnector1">
            <a:avLst/>
          </a:prstGeom>
          <a:noFill/>
          <a:ln w="19050" algn="ctr">
            <a:solidFill>
              <a:schemeClr val="tx1"/>
            </a:solidFill>
            <a:round/>
            <a:headEnd type="none" w="med" len="med"/>
            <a:tailEnd type="arrow" w="med" len="med"/>
          </a:ln>
          <a:extLst>
            <a:ext uri="{909E8E84-426E-40dd-AFC4-6F175D3DCCD1}">
              <a14:hiddenFill xmlns:a14="http://schemas.microsoft.com/office/drawing/2010/main">
                <a:noFill/>
              </a14:hiddenFill>
            </a:ext>
          </a:extLst>
        </p:spPr>
      </p:cxnSp>
      <p:sp>
        <p:nvSpPr>
          <p:cNvPr id="162" name="TextBox 161"/>
          <p:cNvSpPr txBox="1"/>
          <p:nvPr/>
        </p:nvSpPr>
        <p:spPr>
          <a:xfrm>
            <a:off x="4981948" y="2490282"/>
            <a:ext cx="3471656" cy="307777"/>
          </a:xfrm>
          <a:prstGeom prst="rect">
            <a:avLst/>
          </a:prstGeom>
          <a:noFill/>
        </p:spPr>
        <p:txBody>
          <a:bodyPr wrap="none" rtlCol="0">
            <a:spAutoFit/>
          </a:bodyPr>
          <a:lstStyle/>
          <a:p>
            <a:r>
              <a:rPr lang="en-US" sz="1400" b="1" dirty="0" smtClean="0"/>
              <a:t>~50 Gb/s (25Gb/s ATLAS, 25Gb/s CMS)</a:t>
            </a:r>
            <a:endParaRPr lang="en-US" sz="1400" b="1" dirty="0"/>
          </a:p>
        </p:txBody>
      </p:sp>
      <p:sp>
        <p:nvSpPr>
          <p:cNvPr id="82" name="Rectangle 3"/>
          <p:cNvSpPr>
            <a:spLocks noChangeArrowheads="1"/>
          </p:cNvSpPr>
          <p:nvPr/>
        </p:nvSpPr>
        <p:spPr bwMode="auto">
          <a:xfrm>
            <a:off x="3808906" y="1199896"/>
            <a:ext cx="2489627" cy="242547"/>
          </a:xfrm>
          <a:prstGeom prst="rect">
            <a:avLst/>
          </a:prstGeom>
          <a:solidFill>
            <a:schemeClr val="bg1"/>
          </a:solidFill>
          <a:ln w="12700" algn="ctr">
            <a:solidFill>
              <a:schemeClr val="tx1"/>
            </a:solidFill>
            <a:round/>
            <a:headEnd/>
            <a:tailEnd/>
          </a:ln>
        </p:spPr>
        <p:txBody>
          <a:bodyPr wrap="none" anchor="ctr"/>
          <a:lstStyle/>
          <a:p>
            <a:pPr algn="ctr"/>
            <a:r>
              <a:rPr lang="en-US" sz="1600" b="0" dirty="0" smtClean="0"/>
              <a:t>Level 1 and 2 triggers</a:t>
            </a:r>
            <a:endParaRPr lang="en-US" sz="1600" b="0" dirty="0"/>
          </a:p>
        </p:txBody>
      </p:sp>
      <p:grpSp>
        <p:nvGrpSpPr>
          <p:cNvPr id="85" name="Group 84"/>
          <p:cNvGrpSpPr/>
          <p:nvPr/>
        </p:nvGrpSpPr>
        <p:grpSpPr>
          <a:xfrm>
            <a:off x="3421050" y="949158"/>
            <a:ext cx="306388" cy="304968"/>
            <a:chOff x="2933808" y="640432"/>
            <a:chExt cx="306388" cy="1052512"/>
          </a:xfrm>
        </p:grpSpPr>
        <p:cxnSp>
          <p:nvCxnSpPr>
            <p:cNvPr id="86" name="Straight Connector 6"/>
            <p:cNvCxnSpPr>
              <a:cxnSpLocks noChangeShapeType="1"/>
            </p:cNvCxnSpPr>
            <p:nvPr/>
          </p:nvCxnSpPr>
          <p:spPr bwMode="auto">
            <a:xfrm flipH="1">
              <a:off x="2933808" y="640432"/>
              <a:ext cx="3063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87" name="Straight Connector 8"/>
            <p:cNvCxnSpPr>
              <a:cxnSpLocks noChangeShapeType="1"/>
            </p:cNvCxnSpPr>
            <p:nvPr/>
          </p:nvCxnSpPr>
          <p:spPr bwMode="auto">
            <a:xfrm flipH="1">
              <a:off x="2933808" y="1692944"/>
              <a:ext cx="3063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88" name="Straight Arrow Connector 15"/>
            <p:cNvCxnSpPr>
              <a:cxnSpLocks noChangeShapeType="1"/>
            </p:cNvCxnSpPr>
            <p:nvPr/>
          </p:nvCxnSpPr>
          <p:spPr bwMode="auto">
            <a:xfrm>
              <a:off x="3081446" y="640432"/>
              <a:ext cx="0" cy="1035050"/>
            </a:xfrm>
            <a:prstGeom prst="straightConnector1">
              <a:avLst/>
            </a:prstGeom>
            <a:noFill/>
            <a:ln w="127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89" name="TextBox 17"/>
          <p:cNvSpPr txBox="1">
            <a:spLocks noChangeArrowheads="1"/>
          </p:cNvSpPr>
          <p:nvPr/>
        </p:nvSpPr>
        <p:spPr bwMode="auto">
          <a:xfrm>
            <a:off x="2164989" y="916732"/>
            <a:ext cx="1338828" cy="24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algn="ctr" eaLnBrk="0" fontAlgn="base" hangingPunct="0">
              <a:spcBef>
                <a:spcPct val="0"/>
              </a:spcBef>
              <a:spcAft>
                <a:spcPct val="0"/>
              </a:spcAft>
              <a:defRPr sz="2200">
                <a:solidFill>
                  <a:schemeClr val="tx1"/>
                </a:solidFill>
                <a:latin typeface="Arial" charset="0"/>
                <a:cs typeface="Arial" charset="0"/>
              </a:defRPr>
            </a:lvl6pPr>
            <a:lvl7pPr marL="2971800" indent="-228600" algn="ctr" eaLnBrk="0" fontAlgn="base" hangingPunct="0">
              <a:spcBef>
                <a:spcPct val="0"/>
              </a:spcBef>
              <a:spcAft>
                <a:spcPct val="0"/>
              </a:spcAft>
              <a:defRPr sz="2200">
                <a:solidFill>
                  <a:schemeClr val="tx1"/>
                </a:solidFill>
                <a:latin typeface="Arial" charset="0"/>
                <a:cs typeface="Arial" charset="0"/>
              </a:defRPr>
            </a:lvl7pPr>
            <a:lvl8pPr marL="3429000" indent="-228600" algn="ctr" eaLnBrk="0" fontAlgn="base" hangingPunct="0">
              <a:spcBef>
                <a:spcPct val="0"/>
              </a:spcBef>
              <a:spcAft>
                <a:spcPct val="0"/>
              </a:spcAft>
              <a:defRPr sz="2200">
                <a:solidFill>
                  <a:schemeClr val="tx1"/>
                </a:solidFill>
                <a:latin typeface="Arial" charset="0"/>
                <a:cs typeface="Arial" charset="0"/>
              </a:defRPr>
            </a:lvl8pPr>
            <a:lvl9pPr marL="3886200" indent="-228600" algn="ctr" eaLnBrk="0" fontAlgn="base" hangingPunct="0">
              <a:spcBef>
                <a:spcPct val="0"/>
              </a:spcBef>
              <a:spcAft>
                <a:spcPct val="0"/>
              </a:spcAft>
              <a:defRPr sz="2200">
                <a:solidFill>
                  <a:schemeClr val="tx1"/>
                </a:solidFill>
                <a:latin typeface="Arial" charset="0"/>
                <a:cs typeface="Arial" charset="0"/>
              </a:defRPr>
            </a:lvl9pPr>
          </a:lstStyle>
          <a:p>
            <a:pPr algn="r" eaLnBrk="1" hangingPunct="1"/>
            <a:r>
              <a:rPr lang="en-US" sz="1400" b="0" dirty="0" smtClean="0"/>
              <a:t>O(1-10) meter</a:t>
            </a:r>
            <a:endParaRPr lang="en-US" sz="1400" b="0" dirty="0"/>
          </a:p>
        </p:txBody>
      </p:sp>
      <p:sp>
        <p:nvSpPr>
          <p:cNvPr id="90" name="Down Arrow 89"/>
          <p:cNvSpPr/>
          <p:nvPr/>
        </p:nvSpPr>
        <p:spPr bwMode="auto">
          <a:xfrm>
            <a:off x="4642239" y="902616"/>
            <a:ext cx="822960" cy="281214"/>
          </a:xfrm>
          <a:prstGeom prst="downArrow">
            <a:avLst/>
          </a:prstGeom>
          <a:solidFill>
            <a:srgbClr val="33CC33"/>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91" name="Down Arrow 90"/>
          <p:cNvSpPr/>
          <p:nvPr/>
        </p:nvSpPr>
        <p:spPr bwMode="auto">
          <a:xfrm>
            <a:off x="4765683" y="1433312"/>
            <a:ext cx="576072" cy="280893"/>
          </a:xfrm>
          <a:prstGeom prst="downArrow">
            <a:avLst/>
          </a:prstGeom>
          <a:solidFill>
            <a:srgbClr val="33CC33"/>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92" name="Down Arrow 91"/>
          <p:cNvSpPr/>
          <p:nvPr/>
        </p:nvSpPr>
        <p:spPr bwMode="auto">
          <a:xfrm>
            <a:off x="4985139" y="1928665"/>
            <a:ext cx="137160" cy="266109"/>
          </a:xfrm>
          <a:prstGeom prst="downArrow">
            <a:avLst/>
          </a:prstGeom>
          <a:solidFill>
            <a:srgbClr val="33CC33"/>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93" name="Group 92"/>
          <p:cNvGrpSpPr/>
          <p:nvPr/>
        </p:nvGrpSpPr>
        <p:grpSpPr>
          <a:xfrm>
            <a:off x="3430313" y="1442443"/>
            <a:ext cx="306388" cy="270497"/>
            <a:chOff x="2933808" y="640432"/>
            <a:chExt cx="306388" cy="1052512"/>
          </a:xfrm>
        </p:grpSpPr>
        <p:cxnSp>
          <p:nvCxnSpPr>
            <p:cNvPr id="94" name="Straight Connector 6"/>
            <p:cNvCxnSpPr>
              <a:cxnSpLocks noChangeShapeType="1"/>
            </p:cNvCxnSpPr>
            <p:nvPr/>
          </p:nvCxnSpPr>
          <p:spPr bwMode="auto">
            <a:xfrm flipH="1">
              <a:off x="2933808" y="640432"/>
              <a:ext cx="3063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5" name="Straight Connector 8"/>
            <p:cNvCxnSpPr>
              <a:cxnSpLocks noChangeShapeType="1"/>
            </p:cNvCxnSpPr>
            <p:nvPr/>
          </p:nvCxnSpPr>
          <p:spPr bwMode="auto">
            <a:xfrm flipH="1">
              <a:off x="2933808" y="1692944"/>
              <a:ext cx="3063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6" name="Straight Arrow Connector 15"/>
            <p:cNvCxnSpPr>
              <a:cxnSpLocks noChangeShapeType="1"/>
            </p:cNvCxnSpPr>
            <p:nvPr/>
          </p:nvCxnSpPr>
          <p:spPr bwMode="auto">
            <a:xfrm>
              <a:off x="3081446" y="640432"/>
              <a:ext cx="0" cy="1035050"/>
            </a:xfrm>
            <a:prstGeom prst="straightConnector1">
              <a:avLst/>
            </a:prstGeom>
            <a:noFill/>
            <a:ln w="127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97" name="TextBox 17"/>
          <p:cNvSpPr txBox="1">
            <a:spLocks noChangeArrowheads="1"/>
          </p:cNvSpPr>
          <p:nvPr/>
        </p:nvSpPr>
        <p:spPr bwMode="auto">
          <a:xfrm>
            <a:off x="1866830" y="1382276"/>
            <a:ext cx="1636987" cy="24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algn="ctr" eaLnBrk="0" fontAlgn="base" hangingPunct="0">
              <a:spcBef>
                <a:spcPct val="0"/>
              </a:spcBef>
              <a:spcAft>
                <a:spcPct val="0"/>
              </a:spcAft>
              <a:defRPr sz="2200">
                <a:solidFill>
                  <a:schemeClr val="tx1"/>
                </a:solidFill>
                <a:latin typeface="Arial" charset="0"/>
                <a:cs typeface="Arial" charset="0"/>
              </a:defRPr>
            </a:lvl6pPr>
            <a:lvl7pPr marL="2971800" indent="-228600" algn="ctr" eaLnBrk="0" fontAlgn="base" hangingPunct="0">
              <a:spcBef>
                <a:spcPct val="0"/>
              </a:spcBef>
              <a:spcAft>
                <a:spcPct val="0"/>
              </a:spcAft>
              <a:defRPr sz="2200">
                <a:solidFill>
                  <a:schemeClr val="tx1"/>
                </a:solidFill>
                <a:latin typeface="Arial" charset="0"/>
                <a:cs typeface="Arial" charset="0"/>
              </a:defRPr>
            </a:lvl7pPr>
            <a:lvl8pPr marL="3429000" indent="-228600" algn="ctr" eaLnBrk="0" fontAlgn="base" hangingPunct="0">
              <a:spcBef>
                <a:spcPct val="0"/>
              </a:spcBef>
              <a:spcAft>
                <a:spcPct val="0"/>
              </a:spcAft>
              <a:defRPr sz="2200">
                <a:solidFill>
                  <a:schemeClr val="tx1"/>
                </a:solidFill>
                <a:latin typeface="Arial" charset="0"/>
                <a:cs typeface="Arial" charset="0"/>
              </a:defRPr>
            </a:lvl8pPr>
            <a:lvl9pPr marL="3886200" indent="-228600" algn="ctr" eaLnBrk="0" fontAlgn="base" hangingPunct="0">
              <a:spcBef>
                <a:spcPct val="0"/>
              </a:spcBef>
              <a:spcAft>
                <a:spcPct val="0"/>
              </a:spcAft>
              <a:defRPr sz="2200">
                <a:solidFill>
                  <a:schemeClr val="tx1"/>
                </a:solidFill>
                <a:latin typeface="Arial" charset="0"/>
                <a:cs typeface="Arial" charset="0"/>
              </a:defRPr>
            </a:lvl9pPr>
          </a:lstStyle>
          <a:p>
            <a:pPr algn="r" eaLnBrk="1" hangingPunct="1"/>
            <a:r>
              <a:rPr lang="en-US" sz="1400" b="0" dirty="0" smtClean="0"/>
              <a:t>O(10-100) meters</a:t>
            </a:r>
            <a:endParaRPr lang="en-US" sz="1400" b="0" dirty="0"/>
          </a:p>
        </p:txBody>
      </p:sp>
      <p:grpSp>
        <p:nvGrpSpPr>
          <p:cNvPr id="98" name="Group 97"/>
          <p:cNvGrpSpPr/>
          <p:nvPr/>
        </p:nvGrpSpPr>
        <p:grpSpPr>
          <a:xfrm>
            <a:off x="3461847" y="1930966"/>
            <a:ext cx="306388" cy="283164"/>
            <a:chOff x="2933808" y="640432"/>
            <a:chExt cx="306388" cy="1052512"/>
          </a:xfrm>
        </p:grpSpPr>
        <p:cxnSp>
          <p:nvCxnSpPr>
            <p:cNvPr id="99" name="Straight Connector 6"/>
            <p:cNvCxnSpPr>
              <a:cxnSpLocks noChangeShapeType="1"/>
            </p:cNvCxnSpPr>
            <p:nvPr/>
          </p:nvCxnSpPr>
          <p:spPr bwMode="auto">
            <a:xfrm flipH="1">
              <a:off x="2933808" y="640432"/>
              <a:ext cx="3063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0" name="Straight Connector 8"/>
            <p:cNvCxnSpPr>
              <a:cxnSpLocks noChangeShapeType="1"/>
            </p:cNvCxnSpPr>
            <p:nvPr/>
          </p:nvCxnSpPr>
          <p:spPr bwMode="auto">
            <a:xfrm flipH="1">
              <a:off x="2933808" y="1692944"/>
              <a:ext cx="3063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1" name="Straight Arrow Connector 15"/>
            <p:cNvCxnSpPr>
              <a:cxnSpLocks noChangeShapeType="1"/>
            </p:cNvCxnSpPr>
            <p:nvPr/>
          </p:nvCxnSpPr>
          <p:spPr bwMode="auto">
            <a:xfrm>
              <a:off x="3081446" y="640432"/>
              <a:ext cx="0" cy="1035050"/>
            </a:xfrm>
            <a:prstGeom prst="straightConnector1">
              <a:avLst/>
            </a:prstGeom>
            <a:noFill/>
            <a:ln w="127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102" name="TextBox 17"/>
          <p:cNvSpPr txBox="1">
            <a:spLocks noChangeArrowheads="1"/>
          </p:cNvSpPr>
          <p:nvPr/>
        </p:nvSpPr>
        <p:spPr bwMode="auto">
          <a:xfrm>
            <a:off x="2652302" y="1883466"/>
            <a:ext cx="851515" cy="24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algn="ctr" eaLnBrk="0" fontAlgn="base" hangingPunct="0">
              <a:spcBef>
                <a:spcPct val="0"/>
              </a:spcBef>
              <a:spcAft>
                <a:spcPct val="0"/>
              </a:spcAft>
              <a:defRPr sz="2200">
                <a:solidFill>
                  <a:schemeClr val="tx1"/>
                </a:solidFill>
                <a:latin typeface="Arial" charset="0"/>
                <a:cs typeface="Arial" charset="0"/>
              </a:defRPr>
            </a:lvl6pPr>
            <a:lvl7pPr marL="2971800" indent="-228600" algn="ctr" eaLnBrk="0" fontAlgn="base" hangingPunct="0">
              <a:spcBef>
                <a:spcPct val="0"/>
              </a:spcBef>
              <a:spcAft>
                <a:spcPct val="0"/>
              </a:spcAft>
              <a:defRPr sz="2200">
                <a:solidFill>
                  <a:schemeClr val="tx1"/>
                </a:solidFill>
                <a:latin typeface="Arial" charset="0"/>
                <a:cs typeface="Arial" charset="0"/>
              </a:defRPr>
            </a:lvl7pPr>
            <a:lvl8pPr marL="3429000" indent="-228600" algn="ctr" eaLnBrk="0" fontAlgn="base" hangingPunct="0">
              <a:spcBef>
                <a:spcPct val="0"/>
              </a:spcBef>
              <a:spcAft>
                <a:spcPct val="0"/>
              </a:spcAft>
              <a:defRPr sz="2200">
                <a:solidFill>
                  <a:schemeClr val="tx1"/>
                </a:solidFill>
                <a:latin typeface="Arial" charset="0"/>
                <a:cs typeface="Arial" charset="0"/>
              </a:defRPr>
            </a:lvl8pPr>
            <a:lvl9pPr marL="3886200" indent="-228600" algn="ctr" eaLnBrk="0" fontAlgn="base" hangingPunct="0">
              <a:spcBef>
                <a:spcPct val="0"/>
              </a:spcBef>
              <a:spcAft>
                <a:spcPct val="0"/>
              </a:spcAft>
              <a:defRPr sz="2200">
                <a:solidFill>
                  <a:schemeClr val="tx1"/>
                </a:solidFill>
                <a:latin typeface="Arial" charset="0"/>
                <a:cs typeface="Arial" charset="0"/>
              </a:defRPr>
            </a:lvl9pPr>
          </a:lstStyle>
          <a:p>
            <a:pPr algn="r" eaLnBrk="1" hangingPunct="1"/>
            <a:r>
              <a:rPr lang="en-US" sz="1400" b="0" dirty="0" smtClean="0"/>
              <a:t>O(1) km</a:t>
            </a:r>
            <a:endParaRPr lang="en-US" sz="1400" b="0" dirty="0"/>
          </a:p>
        </p:txBody>
      </p:sp>
      <p:sp>
        <p:nvSpPr>
          <p:cNvPr id="163" name="TextBox 162"/>
          <p:cNvSpPr txBox="1"/>
          <p:nvPr/>
        </p:nvSpPr>
        <p:spPr>
          <a:xfrm>
            <a:off x="5766321" y="778396"/>
            <a:ext cx="732893" cy="248804"/>
          </a:xfrm>
          <a:prstGeom prst="rect">
            <a:avLst/>
          </a:prstGeom>
          <a:noFill/>
        </p:spPr>
        <p:txBody>
          <a:bodyPr wrap="none" rtlCol="0">
            <a:spAutoFit/>
          </a:bodyPr>
          <a:lstStyle/>
          <a:p>
            <a:r>
              <a:rPr lang="en-US" sz="1400" b="0" smtClean="0"/>
              <a:t>1 PB/s</a:t>
            </a:r>
            <a:endParaRPr lang="en-US" sz="1400" b="0" dirty="0"/>
          </a:p>
        </p:txBody>
      </p:sp>
      <p:cxnSp>
        <p:nvCxnSpPr>
          <p:cNvPr id="164" name="Straight Arrow Connector 15"/>
          <p:cNvCxnSpPr>
            <a:cxnSpLocks noChangeShapeType="1"/>
            <a:stCxn id="163" idx="2"/>
          </p:cNvCxnSpPr>
          <p:nvPr/>
        </p:nvCxnSpPr>
        <p:spPr bwMode="auto">
          <a:xfrm flipH="1">
            <a:off x="6128955" y="1027200"/>
            <a:ext cx="3813" cy="180395"/>
          </a:xfrm>
          <a:prstGeom prst="straightConnector1">
            <a:avLst/>
          </a:prstGeom>
          <a:noFill/>
          <a:ln w="19050" algn="ctr">
            <a:solidFill>
              <a:schemeClr val="tx1"/>
            </a:solidFill>
            <a:round/>
            <a:headEnd type="none" w="med" len="med"/>
            <a:tailEnd type="arrow" w="med" len="med"/>
          </a:ln>
          <a:extLst>
            <a:ext uri="{909E8E84-426E-40dd-AFC4-6F175D3DCCD1}">
              <a14:hiddenFill xmlns:a14="http://schemas.microsoft.com/office/drawing/2010/main">
                <a:noFill/>
              </a14:hiddenFill>
            </a:ext>
          </a:extLst>
        </p:spPr>
      </p:cxnSp>
      <p:grpSp>
        <p:nvGrpSpPr>
          <p:cNvPr id="165" name="Group 164"/>
          <p:cNvGrpSpPr/>
          <p:nvPr/>
        </p:nvGrpSpPr>
        <p:grpSpPr>
          <a:xfrm>
            <a:off x="3529186" y="2490282"/>
            <a:ext cx="306388" cy="493487"/>
            <a:chOff x="2933808" y="640432"/>
            <a:chExt cx="306388" cy="1052512"/>
          </a:xfrm>
        </p:grpSpPr>
        <p:cxnSp>
          <p:nvCxnSpPr>
            <p:cNvPr id="166" name="Straight Connector 6"/>
            <p:cNvCxnSpPr>
              <a:cxnSpLocks noChangeShapeType="1"/>
            </p:cNvCxnSpPr>
            <p:nvPr/>
          </p:nvCxnSpPr>
          <p:spPr bwMode="auto">
            <a:xfrm flipH="1">
              <a:off x="2933808" y="640432"/>
              <a:ext cx="3063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67" name="Straight Connector 8"/>
            <p:cNvCxnSpPr>
              <a:cxnSpLocks noChangeShapeType="1"/>
            </p:cNvCxnSpPr>
            <p:nvPr/>
          </p:nvCxnSpPr>
          <p:spPr bwMode="auto">
            <a:xfrm flipH="1">
              <a:off x="2933808" y="1692944"/>
              <a:ext cx="3063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68" name="Straight Arrow Connector 15"/>
            <p:cNvCxnSpPr>
              <a:cxnSpLocks noChangeShapeType="1"/>
            </p:cNvCxnSpPr>
            <p:nvPr/>
          </p:nvCxnSpPr>
          <p:spPr bwMode="auto">
            <a:xfrm>
              <a:off x="3081446" y="640432"/>
              <a:ext cx="0" cy="1035050"/>
            </a:xfrm>
            <a:prstGeom prst="straightConnector1">
              <a:avLst/>
            </a:prstGeom>
            <a:noFill/>
            <a:ln w="127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169" name="TextBox 17"/>
          <p:cNvSpPr txBox="1">
            <a:spLocks noChangeArrowheads="1"/>
          </p:cNvSpPr>
          <p:nvPr/>
        </p:nvSpPr>
        <p:spPr bwMode="auto">
          <a:xfrm>
            <a:off x="2105677" y="2633486"/>
            <a:ext cx="13981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algn="ctr" eaLnBrk="0" fontAlgn="base" hangingPunct="0">
              <a:spcBef>
                <a:spcPct val="0"/>
              </a:spcBef>
              <a:spcAft>
                <a:spcPct val="0"/>
              </a:spcAft>
              <a:defRPr sz="2200">
                <a:solidFill>
                  <a:schemeClr val="tx1"/>
                </a:solidFill>
                <a:latin typeface="Arial" charset="0"/>
                <a:cs typeface="Arial" charset="0"/>
              </a:defRPr>
            </a:lvl6pPr>
            <a:lvl7pPr marL="2971800" indent="-228600" algn="ctr" eaLnBrk="0" fontAlgn="base" hangingPunct="0">
              <a:spcBef>
                <a:spcPct val="0"/>
              </a:spcBef>
              <a:spcAft>
                <a:spcPct val="0"/>
              </a:spcAft>
              <a:defRPr sz="2200">
                <a:solidFill>
                  <a:schemeClr val="tx1"/>
                </a:solidFill>
                <a:latin typeface="Arial" charset="0"/>
                <a:cs typeface="Arial" charset="0"/>
              </a:defRPr>
            </a:lvl7pPr>
            <a:lvl8pPr marL="3429000" indent="-228600" algn="ctr" eaLnBrk="0" fontAlgn="base" hangingPunct="0">
              <a:spcBef>
                <a:spcPct val="0"/>
              </a:spcBef>
              <a:spcAft>
                <a:spcPct val="0"/>
              </a:spcAft>
              <a:defRPr sz="2200">
                <a:solidFill>
                  <a:schemeClr val="tx1"/>
                </a:solidFill>
                <a:latin typeface="Arial" charset="0"/>
                <a:cs typeface="Arial" charset="0"/>
              </a:defRPr>
            </a:lvl8pPr>
            <a:lvl9pPr marL="3886200" indent="-228600" algn="ctr" eaLnBrk="0" fontAlgn="base" hangingPunct="0">
              <a:spcBef>
                <a:spcPct val="0"/>
              </a:spcBef>
              <a:spcAft>
                <a:spcPct val="0"/>
              </a:spcAft>
              <a:defRPr sz="2200">
                <a:solidFill>
                  <a:schemeClr val="tx1"/>
                </a:solidFill>
                <a:latin typeface="Arial" charset="0"/>
                <a:cs typeface="Arial" charset="0"/>
              </a:defRPr>
            </a:lvl9pPr>
          </a:lstStyle>
          <a:p>
            <a:pPr algn="r" eaLnBrk="1" hangingPunct="1"/>
            <a:r>
              <a:rPr lang="en-US" sz="1400" b="0" dirty="0" smtClean="0"/>
              <a:t>500-10,000 km</a:t>
            </a:r>
            <a:endParaRPr lang="en-US" sz="1400" b="0" dirty="0"/>
          </a:p>
        </p:txBody>
      </p:sp>
      <p:grpSp>
        <p:nvGrpSpPr>
          <p:cNvPr id="170" name="Group 169"/>
          <p:cNvGrpSpPr/>
          <p:nvPr/>
        </p:nvGrpSpPr>
        <p:grpSpPr>
          <a:xfrm rot="19558285">
            <a:off x="3044483" y="3694889"/>
            <a:ext cx="428117" cy="259360"/>
            <a:chOff x="747144" y="3349304"/>
            <a:chExt cx="428117" cy="259360"/>
          </a:xfrm>
        </p:grpSpPr>
        <p:cxnSp>
          <p:nvCxnSpPr>
            <p:cNvPr id="171" name="Straight Arrow Connector 170"/>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73" name="Straight Arrow Connector 172"/>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74" name="Straight Arrow Connector 173"/>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75" name="Straight Arrow Connector 174"/>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76" name="Straight Arrow Connector 175"/>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179" name="Group 178"/>
          <p:cNvGrpSpPr/>
          <p:nvPr/>
        </p:nvGrpSpPr>
        <p:grpSpPr>
          <a:xfrm rot="17715426">
            <a:off x="2498968" y="4115758"/>
            <a:ext cx="428117" cy="259360"/>
            <a:chOff x="747144" y="3349304"/>
            <a:chExt cx="428117" cy="259360"/>
          </a:xfrm>
        </p:grpSpPr>
        <p:cxnSp>
          <p:nvCxnSpPr>
            <p:cNvPr id="180" name="Straight Arrow Connector 179"/>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81" name="Straight Arrow Connector 180"/>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83" name="Straight Arrow Connector 182"/>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84" name="Straight Arrow Connector 183"/>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85" name="Straight Arrow Connector 184"/>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186" name="Group 185"/>
          <p:cNvGrpSpPr/>
          <p:nvPr/>
        </p:nvGrpSpPr>
        <p:grpSpPr>
          <a:xfrm rot="17099856">
            <a:off x="2453527" y="4781648"/>
            <a:ext cx="428117" cy="259360"/>
            <a:chOff x="747144" y="3349304"/>
            <a:chExt cx="428117" cy="259360"/>
          </a:xfrm>
        </p:grpSpPr>
        <p:cxnSp>
          <p:nvCxnSpPr>
            <p:cNvPr id="187" name="Straight Arrow Connector 186"/>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88" name="Straight Arrow Connector 187"/>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89" name="Straight Arrow Connector 188"/>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90" name="Straight Arrow Connector 189"/>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91" name="Straight Arrow Connector 190"/>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192" name="Group 191"/>
          <p:cNvGrpSpPr/>
          <p:nvPr/>
        </p:nvGrpSpPr>
        <p:grpSpPr>
          <a:xfrm rot="15338743">
            <a:off x="2584090" y="5410492"/>
            <a:ext cx="428117" cy="259360"/>
            <a:chOff x="747144" y="3349304"/>
            <a:chExt cx="428117" cy="259360"/>
          </a:xfrm>
        </p:grpSpPr>
        <p:cxnSp>
          <p:nvCxnSpPr>
            <p:cNvPr id="193" name="Straight Arrow Connector 192"/>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94" name="Straight Arrow Connector 193"/>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95" name="Straight Arrow Connector 194"/>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96" name="Straight Arrow Connector 195"/>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197" name="Straight Arrow Connector 196"/>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198" name="Group 197"/>
          <p:cNvGrpSpPr/>
          <p:nvPr/>
        </p:nvGrpSpPr>
        <p:grpSpPr>
          <a:xfrm rot="13137170">
            <a:off x="3050629" y="5775672"/>
            <a:ext cx="428117" cy="259360"/>
            <a:chOff x="747144" y="3349304"/>
            <a:chExt cx="428117" cy="259360"/>
          </a:xfrm>
        </p:grpSpPr>
        <p:cxnSp>
          <p:nvCxnSpPr>
            <p:cNvPr id="199" name="Straight Arrow Connector 198"/>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00" name="Straight Arrow Connector 199"/>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01" name="Straight Arrow Connector 200"/>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02" name="Straight Arrow Connector 201"/>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03" name="Straight Arrow Connector 202"/>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04" name="Group 203"/>
          <p:cNvGrpSpPr/>
          <p:nvPr/>
        </p:nvGrpSpPr>
        <p:grpSpPr>
          <a:xfrm rot="12110989">
            <a:off x="3841000" y="5992522"/>
            <a:ext cx="428117" cy="259360"/>
            <a:chOff x="747144" y="3349304"/>
            <a:chExt cx="428117" cy="259360"/>
          </a:xfrm>
        </p:grpSpPr>
        <p:cxnSp>
          <p:nvCxnSpPr>
            <p:cNvPr id="205" name="Straight Arrow Connector 204"/>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06" name="Straight Arrow Connector 205"/>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07" name="Straight Arrow Connector 206"/>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08" name="Straight Arrow Connector 207"/>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09" name="Straight Arrow Connector 208"/>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10" name="Group 209"/>
          <p:cNvGrpSpPr/>
          <p:nvPr/>
        </p:nvGrpSpPr>
        <p:grpSpPr>
          <a:xfrm rot="11607281">
            <a:off x="4752135" y="6064203"/>
            <a:ext cx="428117" cy="259360"/>
            <a:chOff x="747144" y="3349304"/>
            <a:chExt cx="428117" cy="259360"/>
          </a:xfrm>
        </p:grpSpPr>
        <p:cxnSp>
          <p:nvCxnSpPr>
            <p:cNvPr id="211" name="Straight Arrow Connector 210"/>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12" name="Straight Arrow Connector 211"/>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13" name="Straight Arrow Connector 212"/>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14" name="Straight Arrow Connector 213"/>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15" name="Straight Arrow Connector 214"/>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16" name="Group 215"/>
          <p:cNvGrpSpPr/>
          <p:nvPr/>
        </p:nvGrpSpPr>
        <p:grpSpPr>
          <a:xfrm rot="11607281">
            <a:off x="5670338" y="6067869"/>
            <a:ext cx="428117" cy="259360"/>
            <a:chOff x="747144" y="3349304"/>
            <a:chExt cx="428117" cy="259360"/>
          </a:xfrm>
        </p:grpSpPr>
        <p:cxnSp>
          <p:nvCxnSpPr>
            <p:cNvPr id="217" name="Straight Arrow Connector 216"/>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18" name="Straight Arrow Connector 217"/>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19" name="Straight Arrow Connector 218"/>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20" name="Straight Arrow Connector 219"/>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21" name="Straight Arrow Connector 220"/>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22" name="Group 221"/>
          <p:cNvGrpSpPr/>
          <p:nvPr/>
        </p:nvGrpSpPr>
        <p:grpSpPr>
          <a:xfrm rot="10800000">
            <a:off x="6299344" y="5751730"/>
            <a:ext cx="428117" cy="259360"/>
            <a:chOff x="747144" y="3349304"/>
            <a:chExt cx="428117" cy="259360"/>
          </a:xfrm>
        </p:grpSpPr>
        <p:cxnSp>
          <p:nvCxnSpPr>
            <p:cNvPr id="223" name="Straight Arrow Connector 222"/>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24" name="Straight Arrow Connector 223"/>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25" name="Straight Arrow Connector 224"/>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26" name="Straight Arrow Connector 225"/>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27" name="Straight Arrow Connector 226"/>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28" name="Group 227"/>
          <p:cNvGrpSpPr/>
          <p:nvPr/>
        </p:nvGrpSpPr>
        <p:grpSpPr>
          <a:xfrm rot="8658975">
            <a:off x="6812623" y="5441773"/>
            <a:ext cx="428117" cy="259360"/>
            <a:chOff x="747144" y="3349304"/>
            <a:chExt cx="428117" cy="259360"/>
          </a:xfrm>
        </p:grpSpPr>
        <p:cxnSp>
          <p:nvCxnSpPr>
            <p:cNvPr id="229" name="Straight Arrow Connector 228"/>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30" name="Straight Arrow Connector 229"/>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31" name="Straight Arrow Connector 230"/>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32" name="Straight Arrow Connector 231"/>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33" name="Straight Arrow Connector 232"/>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34" name="Group 233"/>
          <p:cNvGrpSpPr/>
          <p:nvPr/>
        </p:nvGrpSpPr>
        <p:grpSpPr>
          <a:xfrm rot="6942260">
            <a:off x="6948044" y="5037201"/>
            <a:ext cx="428117" cy="259360"/>
            <a:chOff x="747144" y="3349304"/>
            <a:chExt cx="428117" cy="259360"/>
          </a:xfrm>
        </p:grpSpPr>
        <p:cxnSp>
          <p:nvCxnSpPr>
            <p:cNvPr id="235" name="Straight Arrow Connector 234"/>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36" name="Straight Arrow Connector 235"/>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37" name="Straight Arrow Connector 236"/>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38" name="Straight Arrow Connector 237"/>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39" name="Straight Arrow Connector 238"/>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40" name="Group 239"/>
          <p:cNvGrpSpPr/>
          <p:nvPr/>
        </p:nvGrpSpPr>
        <p:grpSpPr>
          <a:xfrm rot="6493274">
            <a:off x="6915143" y="4477814"/>
            <a:ext cx="428117" cy="259360"/>
            <a:chOff x="747144" y="3349304"/>
            <a:chExt cx="428117" cy="259360"/>
          </a:xfrm>
        </p:grpSpPr>
        <p:cxnSp>
          <p:nvCxnSpPr>
            <p:cNvPr id="241" name="Straight Arrow Connector 240"/>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42" name="Straight Arrow Connector 241"/>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43" name="Straight Arrow Connector 242"/>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44" name="Straight Arrow Connector 243"/>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45" name="Straight Arrow Connector 244"/>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46" name="Group 245"/>
          <p:cNvGrpSpPr/>
          <p:nvPr/>
        </p:nvGrpSpPr>
        <p:grpSpPr>
          <a:xfrm rot="4562992">
            <a:off x="6725935" y="3952944"/>
            <a:ext cx="428117" cy="259360"/>
            <a:chOff x="747144" y="3349304"/>
            <a:chExt cx="428117" cy="259360"/>
          </a:xfrm>
        </p:grpSpPr>
        <p:cxnSp>
          <p:nvCxnSpPr>
            <p:cNvPr id="247" name="Straight Arrow Connector 246"/>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48" name="Straight Arrow Connector 247"/>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49" name="Straight Arrow Connector 248"/>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50" name="Straight Arrow Connector 249"/>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51" name="Straight Arrow Connector 250"/>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52" name="Group 251"/>
          <p:cNvGrpSpPr/>
          <p:nvPr/>
        </p:nvGrpSpPr>
        <p:grpSpPr>
          <a:xfrm rot="2166319">
            <a:off x="6144450" y="3653984"/>
            <a:ext cx="428117" cy="259360"/>
            <a:chOff x="747144" y="3349304"/>
            <a:chExt cx="428117" cy="259360"/>
          </a:xfrm>
        </p:grpSpPr>
        <p:cxnSp>
          <p:nvCxnSpPr>
            <p:cNvPr id="253" name="Straight Arrow Connector 252"/>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54" name="Straight Arrow Connector 253"/>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55" name="Straight Arrow Connector 254"/>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56" name="Straight Arrow Connector 255"/>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57" name="Straight Arrow Connector 256"/>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58" name="Group 257"/>
          <p:cNvGrpSpPr/>
          <p:nvPr/>
        </p:nvGrpSpPr>
        <p:grpSpPr>
          <a:xfrm rot="1248477">
            <a:off x="5392832" y="3376104"/>
            <a:ext cx="428117" cy="259360"/>
            <a:chOff x="747144" y="3349304"/>
            <a:chExt cx="428117" cy="259360"/>
          </a:xfrm>
        </p:grpSpPr>
        <p:cxnSp>
          <p:nvCxnSpPr>
            <p:cNvPr id="259" name="Straight Arrow Connector 258"/>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60" name="Straight Arrow Connector 259"/>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61" name="Straight Arrow Connector 260"/>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62" name="Straight Arrow Connector 261"/>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63" name="Straight Arrow Connector 262"/>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64" name="Group 263"/>
          <p:cNvGrpSpPr/>
          <p:nvPr/>
        </p:nvGrpSpPr>
        <p:grpSpPr>
          <a:xfrm rot="417018">
            <a:off x="4389666" y="3380690"/>
            <a:ext cx="428117" cy="259360"/>
            <a:chOff x="747144" y="3349304"/>
            <a:chExt cx="428117" cy="259360"/>
          </a:xfrm>
        </p:grpSpPr>
        <p:cxnSp>
          <p:nvCxnSpPr>
            <p:cNvPr id="265" name="Straight Arrow Connector 264"/>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66" name="Straight Arrow Connector 265"/>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67" name="Straight Arrow Connector 266"/>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68" name="Straight Arrow Connector 267"/>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69" name="Straight Arrow Connector 268"/>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grpSp>
        <p:nvGrpSpPr>
          <p:cNvPr id="270" name="Group 269"/>
          <p:cNvGrpSpPr/>
          <p:nvPr/>
        </p:nvGrpSpPr>
        <p:grpSpPr>
          <a:xfrm rot="21131370">
            <a:off x="3665015" y="3532921"/>
            <a:ext cx="428117" cy="259360"/>
            <a:chOff x="747144" y="3349304"/>
            <a:chExt cx="428117" cy="259360"/>
          </a:xfrm>
        </p:grpSpPr>
        <p:cxnSp>
          <p:nvCxnSpPr>
            <p:cNvPr id="271" name="Straight Arrow Connector 270"/>
            <p:cNvCxnSpPr/>
            <p:nvPr/>
          </p:nvCxnSpPr>
          <p:spPr bwMode="auto">
            <a:xfrm flipH="1">
              <a:off x="878226" y="3349304"/>
              <a:ext cx="53487" cy="259360"/>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72" name="Straight Arrow Connector 271"/>
            <p:cNvCxnSpPr/>
            <p:nvPr/>
          </p:nvCxnSpPr>
          <p:spPr bwMode="auto">
            <a:xfrm>
              <a:off x="931713" y="3351789"/>
              <a:ext cx="184567" cy="178584"/>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73" name="Straight Arrow Connector 272"/>
            <p:cNvCxnSpPr/>
            <p:nvPr/>
          </p:nvCxnSpPr>
          <p:spPr bwMode="auto">
            <a:xfrm>
              <a:off x="929764" y="3349304"/>
              <a:ext cx="67211" cy="243548"/>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74" name="Straight Arrow Connector 273"/>
            <p:cNvCxnSpPr/>
            <p:nvPr/>
          </p:nvCxnSpPr>
          <p:spPr bwMode="auto">
            <a:xfrm flipH="1">
              <a:off x="747144" y="3349488"/>
              <a:ext cx="184569" cy="18318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cxnSp>
          <p:nvCxnSpPr>
            <p:cNvPr id="275" name="Straight Arrow Connector 274"/>
            <p:cNvCxnSpPr/>
            <p:nvPr/>
          </p:nvCxnSpPr>
          <p:spPr bwMode="auto">
            <a:xfrm>
              <a:off x="929764" y="3356760"/>
              <a:ext cx="245497" cy="57807"/>
            </a:xfrm>
            <a:prstGeom prst="straightConnector1">
              <a:avLst/>
            </a:prstGeom>
            <a:solidFill>
              <a:srgbClr val="3366FF"/>
            </a:solidFill>
            <a:ln w="19050" cap="flat" cmpd="sng" algn="ctr">
              <a:solidFill>
                <a:schemeClr val="tx1"/>
              </a:solidFill>
              <a:prstDash val="solid"/>
              <a:round/>
              <a:headEnd type="none" w="med" len="med"/>
              <a:tailEnd type="triangle" w="sm" len="lg"/>
            </a:ln>
            <a:effectLst/>
          </p:spPr>
        </p:cxnSp>
      </p:grpSp>
      <p:pic>
        <p:nvPicPr>
          <p:cNvPr id="276" name="Picture 3" descr="C:\Work\0ESNet\ESnet\Customers\HEP\LHC\OPN\LHCOPN map legend.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65435" y="5738406"/>
            <a:ext cx="1776032" cy="3254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1054" y="731373"/>
            <a:ext cx="2348067" cy="646331"/>
          </a:xfrm>
          <a:prstGeom prst="rect">
            <a:avLst/>
          </a:prstGeom>
          <a:noFill/>
        </p:spPr>
        <p:txBody>
          <a:bodyPr wrap="square" rtlCol="0">
            <a:spAutoFit/>
          </a:bodyPr>
          <a:lstStyle/>
          <a:p>
            <a:pPr algn="ctr"/>
            <a:r>
              <a:rPr lang="en-US" dirty="0" smtClean="0">
                <a:solidFill>
                  <a:srgbClr val="FF0000"/>
                </a:solidFill>
              </a:rPr>
              <a:t>Q1: w</a:t>
            </a:r>
            <a:r>
              <a:rPr lang="en-US" sz="1800" dirty="0" smtClean="0">
                <a:solidFill>
                  <a:srgbClr val="FF0000"/>
                </a:solidFill>
              </a:rPr>
              <a:t>here does “</a:t>
            </a:r>
            <a:r>
              <a:rPr lang="en-US" dirty="0" smtClean="0">
                <a:solidFill>
                  <a:srgbClr val="FF0000"/>
                </a:solidFill>
              </a:rPr>
              <a:t>d</a:t>
            </a:r>
            <a:r>
              <a:rPr lang="en-US" sz="1800" dirty="0" smtClean="0">
                <a:solidFill>
                  <a:srgbClr val="FF0000"/>
                </a:solidFill>
              </a:rPr>
              <a:t>iscovery” occur?</a:t>
            </a:r>
          </a:p>
        </p:txBody>
      </p:sp>
      <p:sp>
        <p:nvSpPr>
          <p:cNvPr id="279" name="Rounded Rectangular Callout 278"/>
          <p:cNvSpPr/>
          <p:nvPr/>
        </p:nvSpPr>
        <p:spPr bwMode="auto">
          <a:xfrm>
            <a:off x="7292586" y="1891873"/>
            <a:ext cx="1530785" cy="536657"/>
          </a:xfrm>
          <a:prstGeom prst="wedgeRoundRectCallout">
            <a:avLst>
              <a:gd name="adj1" fmla="val -115764"/>
              <a:gd name="adj2" fmla="val 31331"/>
              <a:gd name="adj3" fmla="val 16667"/>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 tIns="9144" rIns="9144" bIns="9144"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cs typeface="Arial" pitchFamily="34" charset="0"/>
              </a:rPr>
              <a:t>LHC Tier 0</a:t>
            </a:r>
            <a:br>
              <a:rPr kumimoji="0" lang="en-US" sz="1100" b="0" i="0" u="none" strike="noStrike" cap="none" normalizeH="0" baseline="0" dirty="0" smtClean="0">
                <a:ln>
                  <a:noFill/>
                </a:ln>
                <a:solidFill>
                  <a:schemeClr val="tx1"/>
                </a:solidFill>
                <a:effectLst/>
                <a:latin typeface="Arial" pitchFamily="34" charset="0"/>
                <a:cs typeface="Arial" pitchFamily="34" charset="0"/>
              </a:rPr>
            </a:br>
            <a:r>
              <a:rPr kumimoji="0" lang="en-US" sz="1100" b="0" i="0" u="none" strike="noStrike" cap="none" normalizeH="0" baseline="0" dirty="0" smtClean="0">
                <a:ln>
                  <a:noFill/>
                </a:ln>
                <a:solidFill>
                  <a:schemeClr val="tx1"/>
                </a:solidFill>
                <a:effectLst/>
                <a:latin typeface="Arial" pitchFamily="34" charset="0"/>
                <a:cs typeface="Arial" pitchFamily="34" charset="0"/>
              </a:rPr>
              <a:t>Deep archive and send data to Tier 1 centers</a:t>
            </a:r>
          </a:p>
        </p:txBody>
      </p:sp>
      <p:sp>
        <p:nvSpPr>
          <p:cNvPr id="81" name="Rectangle 1"/>
          <p:cNvSpPr>
            <a:spLocks noChangeArrowheads="1"/>
          </p:cNvSpPr>
          <p:nvPr/>
        </p:nvSpPr>
        <p:spPr bwMode="auto">
          <a:xfrm>
            <a:off x="4266254" y="719443"/>
            <a:ext cx="1571798" cy="242547"/>
          </a:xfrm>
          <a:prstGeom prst="rect">
            <a:avLst/>
          </a:prstGeom>
          <a:solidFill>
            <a:schemeClr val="bg1"/>
          </a:solidFill>
          <a:ln w="12700" algn="ctr">
            <a:solidFill>
              <a:schemeClr val="tx1"/>
            </a:solidFill>
            <a:round/>
            <a:headEnd/>
            <a:tailEnd/>
          </a:ln>
        </p:spPr>
        <p:txBody>
          <a:bodyPr wrap="none" anchor="ctr"/>
          <a:lstStyle/>
          <a:p>
            <a:pPr algn="ctr"/>
            <a:r>
              <a:rPr lang="en-US" sz="1600" b="0" dirty="0" smtClean="0"/>
              <a:t>detector</a:t>
            </a:r>
            <a:endParaRPr lang="en-US" sz="1600" b="0" dirty="0"/>
          </a:p>
        </p:txBody>
      </p:sp>
      <p:sp>
        <p:nvSpPr>
          <p:cNvPr id="83" name="Rectangle 4"/>
          <p:cNvSpPr>
            <a:spLocks noChangeArrowheads="1"/>
          </p:cNvSpPr>
          <p:nvPr/>
        </p:nvSpPr>
        <p:spPr bwMode="auto">
          <a:xfrm>
            <a:off x="4053594" y="1727848"/>
            <a:ext cx="2000250" cy="242547"/>
          </a:xfrm>
          <a:prstGeom prst="rect">
            <a:avLst/>
          </a:prstGeom>
          <a:solidFill>
            <a:schemeClr val="bg1"/>
          </a:solidFill>
          <a:ln w="12700" algn="ctr">
            <a:solidFill>
              <a:schemeClr val="tx1"/>
            </a:solidFill>
            <a:round/>
            <a:headEnd/>
            <a:tailEnd/>
          </a:ln>
        </p:spPr>
        <p:txBody>
          <a:bodyPr wrap="none" anchor="ctr"/>
          <a:lstStyle/>
          <a:p>
            <a:pPr algn="ctr"/>
            <a:r>
              <a:rPr lang="en-US" sz="1600" b="0" dirty="0" smtClean="0"/>
              <a:t>Level 3 trigger</a:t>
            </a:r>
            <a:endParaRPr lang="en-US" sz="1600" b="0" dirty="0"/>
          </a:p>
        </p:txBody>
      </p:sp>
      <p:sp>
        <p:nvSpPr>
          <p:cNvPr id="4" name="Title 3"/>
          <p:cNvSpPr>
            <a:spLocks noGrp="1"/>
          </p:cNvSpPr>
          <p:nvPr>
            <p:ph type="title"/>
          </p:nvPr>
        </p:nvSpPr>
        <p:spPr/>
        <p:txBody>
          <a:bodyPr/>
          <a:lstStyle/>
          <a:p>
            <a:pPr algn="l"/>
            <a:r>
              <a:rPr lang="en-US" dirty="0" smtClean="0"/>
              <a:t> Network-Centric View of Large Hadron Collider (@CERN) </a:t>
            </a:r>
            <a:endParaRPr lang="en-US" dirty="0"/>
          </a:p>
        </p:txBody>
      </p:sp>
      <p:sp>
        <p:nvSpPr>
          <p:cNvPr id="5" name="TextBox 4"/>
          <p:cNvSpPr txBox="1"/>
          <p:nvPr/>
        </p:nvSpPr>
        <p:spPr>
          <a:xfrm>
            <a:off x="6663973" y="747673"/>
            <a:ext cx="2548467" cy="646331"/>
          </a:xfrm>
          <a:prstGeom prst="rect">
            <a:avLst/>
          </a:prstGeom>
          <a:noFill/>
        </p:spPr>
        <p:txBody>
          <a:bodyPr wrap="square" rtlCol="0">
            <a:spAutoFit/>
          </a:bodyPr>
          <a:lstStyle/>
          <a:p>
            <a:pPr algn="ctr"/>
            <a:r>
              <a:rPr lang="en-US" dirty="0" smtClean="0">
                <a:solidFill>
                  <a:srgbClr val="FF0000"/>
                </a:solidFill>
              </a:rPr>
              <a:t>Q2: where does the “instrument” end?</a:t>
            </a:r>
            <a:endParaRPr lang="en-US" dirty="0">
              <a:solidFill>
                <a:srgbClr val="FF0000"/>
              </a:solidFill>
            </a:endParaRPr>
          </a:p>
        </p:txBody>
      </p:sp>
      <p:sp>
        <p:nvSpPr>
          <p:cNvPr id="2" name="TextBox 1"/>
          <p:cNvSpPr txBox="1"/>
          <p:nvPr/>
        </p:nvSpPr>
        <p:spPr>
          <a:xfrm>
            <a:off x="0" y="6154261"/>
            <a:ext cx="1330221" cy="523220"/>
          </a:xfrm>
          <a:prstGeom prst="rect">
            <a:avLst/>
          </a:prstGeom>
          <a:noFill/>
        </p:spPr>
        <p:txBody>
          <a:bodyPr wrap="square" rtlCol="0">
            <a:spAutoFit/>
          </a:bodyPr>
          <a:lstStyle/>
          <a:p>
            <a:r>
              <a:rPr lang="en-US" sz="1400" dirty="0" smtClean="0"/>
              <a:t>Source: Bill Johnston</a:t>
            </a:r>
            <a:endParaRPr lang="en-US" sz="1400" dirty="0"/>
          </a:p>
        </p:txBody>
      </p:sp>
      <p:sp>
        <p:nvSpPr>
          <p:cNvPr id="3" name="Rectangle 2"/>
          <p:cNvSpPr/>
          <p:nvPr/>
        </p:nvSpPr>
        <p:spPr>
          <a:xfrm>
            <a:off x="4266254" y="719443"/>
            <a:ext cx="1553178" cy="229715"/>
          </a:xfrm>
          <a:prstGeom prst="rect">
            <a:avLst/>
          </a:prstGeom>
          <a:solidFill>
            <a:srgbClr val="FFFF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8" name="Table 177"/>
          <p:cNvGraphicFramePr>
            <a:graphicFrameLocks noGrp="1"/>
          </p:cNvGraphicFramePr>
          <p:nvPr>
            <p:extLst>
              <p:ext uri="{D42A27DB-BD31-4B8C-83A1-F6EECF244321}">
                <p14:modId xmlns:p14="http://schemas.microsoft.com/office/powerpoint/2010/main" val="831392088"/>
              </p:ext>
            </p:extLst>
          </p:nvPr>
        </p:nvGraphicFramePr>
        <p:xfrm>
          <a:off x="4162" y="1547459"/>
          <a:ext cx="1671953" cy="2743200"/>
        </p:xfrm>
        <a:graphic>
          <a:graphicData uri="http://schemas.openxmlformats.org/drawingml/2006/table">
            <a:tbl>
              <a:tblPr firstRow="1" bandRow="1"/>
              <a:tblGrid>
                <a:gridCol w="952378"/>
                <a:gridCol w="346226"/>
                <a:gridCol w="373349"/>
              </a:tblGrid>
              <a:tr h="181325">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900" b="0" dirty="0" smtClean="0">
                          <a:solidFill>
                            <a:schemeClr val="tx1"/>
                          </a:solidFill>
                        </a:rPr>
                        <a:t>CERN →T1</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900" b="0" dirty="0" smtClean="0">
                          <a:solidFill>
                            <a:schemeClr val="tx1"/>
                          </a:solidFill>
                        </a:rPr>
                        <a:t>miles</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sz="900" b="0" smtClean="0">
                          <a:solidFill>
                            <a:schemeClr val="tx1"/>
                          </a:solidFill>
                        </a:rPr>
                        <a:t>kms</a:t>
                      </a:r>
                      <a:endParaRPr lang="en-US" sz="900" b="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France</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350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565</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Italy</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570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920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UK</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625</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1000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Netherlands</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625</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1000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Germany</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700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1185</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Spain</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850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1400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Nordic</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1300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2100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USA – New York</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3900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6300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USA - Chicago</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4400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7100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Canada – BC</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5200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8400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20000"/>
                      </a:srgbClr>
                    </a:solidFill>
                  </a:tcPr>
                </a:tc>
              </a:tr>
              <a:tr h="181325">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smtClean="0">
                          <a:solidFill>
                            <a:schemeClr val="tx1"/>
                          </a:solidFill>
                        </a:rPr>
                        <a:t>Taiwan</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6100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r"/>
                      <a:r>
                        <a:rPr lang="en-US" sz="900" b="0" dirty="0" smtClean="0">
                          <a:solidFill>
                            <a:schemeClr val="tx1"/>
                          </a:solidFill>
                        </a:rPr>
                        <a:t>9850</a:t>
                      </a:r>
                      <a:endParaRPr lang="en-US" sz="900" b="0" dirty="0">
                        <a:solidFill>
                          <a:schemeClr val="tx1"/>
                        </a:solidFill>
                      </a:endParaRPr>
                    </a:p>
                  </a:txBody>
                  <a:tcPr marL="45720" marR="4572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9CCCC">
                        <a:tint val="40000"/>
                      </a:srgbClr>
                    </a:solidFill>
                  </a:tcPr>
                </a:tc>
              </a:tr>
            </a:tbl>
          </a:graphicData>
        </a:graphic>
      </p:graphicFrame>
    </p:spTree>
    <p:extLst>
      <p:ext uri="{BB962C8B-B14F-4D97-AF65-F5344CB8AC3E}">
        <p14:creationId xmlns:p14="http://schemas.microsoft.com/office/powerpoint/2010/main" val="3157339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Thought Experiment</a:t>
            </a:r>
            <a:endParaRPr lang="en-US" sz="3200" dirty="0"/>
          </a:p>
        </p:txBody>
      </p:sp>
      <p:sp>
        <p:nvSpPr>
          <p:cNvPr id="3" name="Content Placeholder 2"/>
          <p:cNvSpPr>
            <a:spLocks noGrp="1"/>
          </p:cNvSpPr>
          <p:nvPr>
            <p:ph idx="1"/>
          </p:nvPr>
        </p:nvSpPr>
        <p:spPr/>
        <p:txBody>
          <a:bodyPr>
            <a:normAutofit/>
          </a:bodyPr>
          <a:lstStyle/>
          <a:p>
            <a:pPr>
              <a:buFont typeface="Arial"/>
              <a:buChar char="•"/>
            </a:pPr>
            <a:r>
              <a:rPr lang="en-US" dirty="0" smtClean="0"/>
              <a:t>We’re going to do a thought experiment</a:t>
            </a:r>
          </a:p>
          <a:p>
            <a:pPr>
              <a:buFont typeface="Arial"/>
              <a:buChar char="•"/>
            </a:pPr>
            <a:r>
              <a:rPr lang="en-US" dirty="0" smtClean="0"/>
              <a:t>Consider a network between three buildings – A, B, and C</a:t>
            </a:r>
          </a:p>
          <a:p>
            <a:pPr>
              <a:buFont typeface="Arial"/>
              <a:buChar char="•"/>
            </a:pPr>
            <a:r>
              <a:rPr lang="en-US" dirty="0" smtClean="0"/>
              <a:t>This is supposedly a 10Gbps network end to end (look at the links on the buildings)</a:t>
            </a:r>
          </a:p>
          <a:p>
            <a:pPr>
              <a:buFont typeface="Arial"/>
              <a:buChar char="•"/>
            </a:pPr>
            <a:r>
              <a:rPr lang="en-US" dirty="0" smtClean="0"/>
              <a:t>Building A houses the border router – not much goes on there except the external connectivity</a:t>
            </a:r>
          </a:p>
          <a:p>
            <a:pPr>
              <a:buFont typeface="Arial"/>
              <a:buChar char="•"/>
            </a:pPr>
            <a:r>
              <a:rPr lang="en-US" dirty="0" smtClean="0"/>
              <a:t>Lots of work happens in building B – so much that the processing is done with multiple processors to spread the load in an affordable way, and results are aggregated after</a:t>
            </a:r>
          </a:p>
          <a:p>
            <a:pPr>
              <a:buFont typeface="Arial"/>
              <a:buChar char="•"/>
            </a:pPr>
            <a:r>
              <a:rPr lang="en-US" dirty="0" smtClean="0"/>
              <a:t>Building C is where we branch out to other buildings</a:t>
            </a:r>
          </a:p>
          <a:p>
            <a:pPr>
              <a:buFont typeface="Arial"/>
              <a:buChar char="•"/>
            </a:pPr>
            <a:r>
              <a:rPr lang="en-US" dirty="0" smtClean="0"/>
              <a:t>Every link between buildings is 10Gbps – this is a 10Gbps network, right???</a:t>
            </a:r>
          </a:p>
          <a:p>
            <a:pPr>
              <a:buFont typeface="Arial"/>
              <a:buChar char="•"/>
            </a:pPr>
            <a:endParaRPr lang="en-US"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100</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03738333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7848600" cy="1143000"/>
          </a:xfrm>
        </p:spPr>
        <p:txBody>
          <a:bodyPr/>
          <a:lstStyle/>
          <a:p>
            <a:r>
              <a:rPr lang="en-US" sz="3200" dirty="0" smtClean="0"/>
              <a:t>Notional 10G Network Between Buildings</a:t>
            </a:r>
            <a:endParaRPr lang="en-US" sz="3200" dirty="0"/>
          </a:p>
        </p:txBody>
      </p:sp>
      <p:pic>
        <p:nvPicPr>
          <p:cNvPr id="6" name="Content Placeholder 5" descr="science-dmz-security-v2-building.pdf"/>
          <p:cNvPicPr>
            <a:picLocks noGrp="1" noChangeAspect="1"/>
          </p:cNvPicPr>
          <p:nvPr>
            <p:ph idx="1"/>
          </p:nvPr>
        </p:nvPicPr>
        <p:blipFill>
          <a:blip r:embed="rId3" cstate="print">
            <a:extLst>
              <a:ext uri="{28A0092B-C50C-407E-A947-70E740481C1C}">
                <a14:useLocalDpi xmlns:a14="http://schemas.microsoft.com/office/drawing/2010/main"/>
              </a:ext>
            </a:extLst>
          </a:blip>
          <a:srcRect l="-20279" r="-20279"/>
          <a:stretch>
            <a:fillRect/>
          </a:stretch>
        </p:blipFill>
        <p:spPr>
          <a:xfrm>
            <a:off x="0" y="1417638"/>
            <a:ext cx="9144000" cy="5068887"/>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101</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37111516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Clearly Not A 10Gbps Network</a:t>
            </a:r>
          </a:p>
        </p:txBody>
      </p:sp>
      <p:sp>
        <p:nvSpPr>
          <p:cNvPr id="3" name="Content Placeholder 2"/>
          <p:cNvSpPr>
            <a:spLocks noGrp="1"/>
          </p:cNvSpPr>
          <p:nvPr>
            <p:ph idx="1"/>
          </p:nvPr>
        </p:nvSpPr>
        <p:spPr/>
        <p:txBody>
          <a:bodyPr/>
          <a:lstStyle/>
          <a:p>
            <a:r>
              <a:rPr lang="en-US" dirty="0"/>
              <a:t>If you look at the inside of Building B, it is obvious from a network engineering perspective that this is not a 10Gbps network</a:t>
            </a:r>
          </a:p>
          <a:p>
            <a:pPr lvl="1"/>
            <a:r>
              <a:rPr lang="en-US" dirty="0"/>
              <a:t>Clearly the maximum </a:t>
            </a:r>
            <a:r>
              <a:rPr lang="en-US" dirty="0" smtClean="0"/>
              <a:t>per-flow data rate is </a:t>
            </a:r>
            <a:r>
              <a:rPr lang="en-US" dirty="0"/>
              <a:t>1Gbps, not 10Gbps</a:t>
            </a:r>
          </a:p>
          <a:p>
            <a:pPr lvl="1"/>
            <a:r>
              <a:rPr lang="en-US" dirty="0"/>
              <a:t>However, if you convert the buildings into network elements while keeping their internals intact, you get routers and </a:t>
            </a:r>
            <a:r>
              <a:rPr lang="en-US" dirty="0" smtClean="0"/>
              <a:t>firewalls</a:t>
            </a:r>
          </a:p>
          <a:p>
            <a:pPr lvl="1"/>
            <a:r>
              <a:rPr lang="en-US" dirty="0" smtClean="0"/>
              <a:t>What firewall did the organization buy?  What’s inside it?</a:t>
            </a:r>
          </a:p>
          <a:p>
            <a:pPr lvl="1"/>
            <a:r>
              <a:rPr lang="en-US" dirty="0" smtClean="0"/>
              <a:t>Those little 1G “switches” are firewall processors</a:t>
            </a:r>
            <a:endParaRPr lang="en-US" dirty="0"/>
          </a:p>
          <a:p>
            <a:r>
              <a:rPr lang="en-US" dirty="0"/>
              <a:t>This parallel firewall architecture has been in use for years</a:t>
            </a:r>
          </a:p>
          <a:p>
            <a:pPr lvl="1"/>
            <a:r>
              <a:rPr lang="en-US" dirty="0"/>
              <a:t>Slower processors are cheaper</a:t>
            </a:r>
          </a:p>
          <a:p>
            <a:pPr lvl="1"/>
            <a:r>
              <a:rPr lang="en-US" dirty="0" smtClean="0"/>
              <a:t>Typically fine for </a:t>
            </a:r>
            <a:r>
              <a:rPr lang="en-US" dirty="0"/>
              <a:t>a commodity traffic load</a:t>
            </a:r>
          </a:p>
          <a:p>
            <a:pPr lvl="1"/>
            <a:r>
              <a:rPr lang="en-US" dirty="0"/>
              <a:t>Therefore, </a:t>
            </a:r>
            <a:r>
              <a:rPr lang="en-US" dirty="0" smtClean="0"/>
              <a:t>this design is cost competitive and common</a:t>
            </a:r>
            <a:endParaRPr lang="en-US" dirty="0"/>
          </a:p>
          <a:p>
            <a:endParaRPr lang="en-US"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102</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55983294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74638"/>
            <a:ext cx="7581900" cy="1143000"/>
          </a:xfrm>
        </p:spPr>
        <p:txBody>
          <a:bodyPr/>
          <a:lstStyle/>
          <a:p>
            <a:r>
              <a:rPr lang="en-US" sz="3200" dirty="0"/>
              <a:t>Notional 10G Network Between </a:t>
            </a:r>
            <a:r>
              <a:rPr lang="en-US" sz="3200" dirty="0" smtClean="0"/>
              <a:t>Devices</a:t>
            </a:r>
            <a:endParaRPr lang="en-US" sz="3200" dirty="0"/>
          </a:p>
        </p:txBody>
      </p:sp>
      <p:pic>
        <p:nvPicPr>
          <p:cNvPr id="8" name="Content Placeholder 7" descr="science-dmz-security-v4-device.pdf"/>
          <p:cNvPicPr>
            <a:picLocks noGrp="1" noChangeAspect="1"/>
          </p:cNvPicPr>
          <p:nvPr>
            <p:ph idx="1"/>
          </p:nvPr>
        </p:nvPicPr>
        <p:blipFill>
          <a:blip r:embed="rId3" cstate="print">
            <a:extLst>
              <a:ext uri="{28A0092B-C50C-407E-A947-70E740481C1C}">
                <a14:useLocalDpi xmlns:a14="http://schemas.microsoft.com/office/drawing/2010/main"/>
              </a:ext>
            </a:extLst>
          </a:blip>
          <a:srcRect l="-20279" r="-20279"/>
          <a:stretch>
            <a:fillRect/>
          </a:stretch>
        </p:blipFill>
        <p:spPr>
          <a:xfrm>
            <a:off x="-1" y="1417638"/>
            <a:ext cx="9144001" cy="5173355"/>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103</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60352031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Notional Network Logical Diagram</a:t>
            </a:r>
            <a:endParaRPr lang="en-US" sz="3200" dirty="0"/>
          </a:p>
        </p:txBody>
      </p:sp>
      <p:pic>
        <p:nvPicPr>
          <p:cNvPr id="6" name="Content Placeholder 5" descr="science-dmz-security-v3-network.pdf"/>
          <p:cNvPicPr>
            <a:picLocks noGrp="1" noChangeAspect="1"/>
          </p:cNvPicPr>
          <p:nvPr>
            <p:ph idx="1"/>
          </p:nvPr>
        </p:nvPicPr>
        <p:blipFill>
          <a:blip r:embed="rId3" cstate="screen">
            <a:extLst>
              <a:ext uri="{28A0092B-C50C-407E-A947-70E740481C1C}">
                <a14:useLocalDpi xmlns:a14="http://schemas.microsoft.com/office/drawing/2010/main"/>
              </a:ext>
            </a:extLst>
          </a:blip>
          <a:srcRect t="14427" b="14427"/>
          <a:stretch>
            <a:fillRect/>
          </a:stretch>
        </p:blipFill>
        <p:spPr>
          <a:xfrm>
            <a:off x="0" y="1417638"/>
            <a:ext cx="9144000" cy="5068887"/>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104</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427879525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 – Initial Data Intensive Science Network</a:t>
            </a:r>
            <a:endParaRPr lang="en-US" dirty="0"/>
          </a:p>
        </p:txBody>
      </p:sp>
      <p:sp>
        <p:nvSpPr>
          <p:cNvPr id="5"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105</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90968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 Hoc DTN Deployment</a:t>
            </a:r>
            <a:endParaRPr lang="en-US" dirty="0"/>
          </a:p>
        </p:txBody>
      </p:sp>
      <p:sp>
        <p:nvSpPr>
          <p:cNvPr id="3" name="Content Placeholder 2"/>
          <p:cNvSpPr>
            <a:spLocks noGrp="1"/>
          </p:cNvSpPr>
          <p:nvPr>
            <p:ph idx="1"/>
          </p:nvPr>
        </p:nvSpPr>
        <p:spPr>
          <a:xfrm>
            <a:off x="457201" y="2429935"/>
            <a:ext cx="3843866" cy="4263496"/>
          </a:xfrm>
        </p:spPr>
        <p:txBody>
          <a:bodyPr/>
          <a:lstStyle/>
          <a:p>
            <a:r>
              <a:rPr lang="en-US" sz="1600" dirty="0" smtClean="0"/>
              <a:t>If present, </a:t>
            </a:r>
            <a:r>
              <a:rPr lang="en-US" sz="1600" dirty="0" err="1" smtClean="0"/>
              <a:t>perfSONAR</a:t>
            </a:r>
            <a:r>
              <a:rPr lang="en-US" sz="1600" dirty="0" smtClean="0"/>
              <a:t> is at the border</a:t>
            </a:r>
          </a:p>
          <a:p>
            <a:pPr lvl="1"/>
            <a:r>
              <a:rPr lang="en-US" sz="1600" dirty="0" smtClean="0"/>
              <a:t>This is a good start</a:t>
            </a:r>
          </a:p>
          <a:p>
            <a:pPr lvl="1"/>
            <a:r>
              <a:rPr lang="en-US" sz="1600" dirty="0" smtClean="0"/>
              <a:t>Need a second one next to the DTN</a:t>
            </a:r>
          </a:p>
          <a:p>
            <a:r>
              <a:rPr lang="en-US" sz="1600" dirty="0" smtClean="0"/>
              <a:t>Entire LAN path has to be sized for data flows</a:t>
            </a:r>
          </a:p>
          <a:p>
            <a:r>
              <a:rPr lang="en-US" sz="1600" dirty="0" smtClean="0"/>
              <a:t>Entire LAN path is part of any troubleshooting exercise</a:t>
            </a:r>
          </a:p>
          <a:p>
            <a:r>
              <a:rPr lang="en-US" sz="1600" dirty="0" smtClean="0"/>
              <a:t>This usually fails to provide the necessary performance.</a:t>
            </a:r>
            <a:endParaRPr lang="en-US" sz="1600" dirty="0"/>
          </a:p>
        </p:txBody>
      </p:sp>
      <p:pic>
        <p:nvPicPr>
          <p:cNvPr id="5" name="Content Placeholder 9" descr="science-dmz-no-science-dmz-v2a.pdf"/>
          <p:cNvPicPr>
            <a:picLocks noChangeAspect="1"/>
          </p:cNvPicPr>
          <p:nvPr/>
        </p:nvPicPr>
        <p:blipFill rotWithShape="1">
          <a:blip r:embed="rId3" cstate="screen">
            <a:extLst>
              <a:ext uri="{28A0092B-C50C-407E-A947-70E740481C1C}">
                <a14:useLocalDpi xmlns:a14="http://schemas.microsoft.com/office/drawing/2010/main"/>
              </a:ext>
            </a:extLst>
          </a:blip>
          <a:srcRect t="3674" b="14427"/>
          <a:stretch/>
        </p:blipFill>
        <p:spPr bwMode="auto">
          <a:xfrm>
            <a:off x="2871878" y="1571723"/>
            <a:ext cx="7543508" cy="4732240"/>
          </a:xfrm>
          <a:prstGeom prst="rect">
            <a:avLst/>
          </a:prstGeom>
          <a:noFill/>
          <a:ln w="9525">
            <a:noFill/>
            <a:miter lim="800000"/>
            <a:headEnd/>
            <a:tailEnd/>
          </a:ln>
        </p:spPr>
      </p:pic>
      <p:sp>
        <p:nvSpPr>
          <p:cNvPr id="7" name="Content Placeholder 2"/>
          <p:cNvSpPr txBox="1">
            <a:spLocks/>
          </p:cNvSpPr>
          <p:nvPr/>
        </p:nvSpPr>
        <p:spPr bwMode="auto">
          <a:xfrm>
            <a:off x="457201" y="1007533"/>
            <a:ext cx="5833532" cy="14901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200"/>
              </a:spcBef>
              <a:spcAft>
                <a:spcPct val="0"/>
              </a:spcAft>
              <a:defRPr sz="2000" kern="1200">
                <a:solidFill>
                  <a:schemeClr val="tx1"/>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i="1" dirty="0" smtClean="0">
                <a:solidFill>
                  <a:srgbClr val="008000"/>
                </a:solidFill>
              </a:rPr>
              <a:t>This is often what gets tried first</a:t>
            </a:r>
          </a:p>
          <a:p>
            <a:r>
              <a:rPr lang="en-US" sz="1600" dirty="0" smtClean="0"/>
              <a:t>Data transfer node deployed where the owner has space</a:t>
            </a:r>
          </a:p>
          <a:p>
            <a:pPr lvl="1"/>
            <a:r>
              <a:rPr lang="en-US" sz="1600" dirty="0" smtClean="0"/>
              <a:t>This is often the easiest thing to do at the time</a:t>
            </a:r>
          </a:p>
          <a:p>
            <a:pPr lvl="1"/>
            <a:r>
              <a:rPr lang="en-US" sz="1600" dirty="0"/>
              <a:t>Straightforward to turn on, hard to achieve </a:t>
            </a:r>
            <a:r>
              <a:rPr lang="en-US" sz="1600" dirty="0" smtClean="0"/>
              <a:t>performance</a:t>
            </a:r>
            <a:endParaRPr lang="en-US" sz="1600" dirty="0"/>
          </a:p>
        </p:txBody>
      </p:sp>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106</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3838484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77100" cy="1143000"/>
          </a:xfrm>
        </p:spPr>
        <p:txBody>
          <a:bodyPr/>
          <a:lstStyle/>
          <a:p>
            <a:pPr algn="l"/>
            <a:r>
              <a:rPr lang="en-US" dirty="0" smtClean="0"/>
              <a:t>Evolution of LHC Data Model</a:t>
            </a:r>
            <a:endParaRPr lang="en-US" dirty="0"/>
          </a:p>
        </p:txBody>
      </p:sp>
      <p:sp>
        <p:nvSpPr>
          <p:cNvPr id="3" name="Content Placeholder 2"/>
          <p:cNvSpPr>
            <a:spLocks noGrp="1"/>
          </p:cNvSpPr>
          <p:nvPr>
            <p:ph idx="1"/>
          </p:nvPr>
        </p:nvSpPr>
        <p:spPr>
          <a:xfrm>
            <a:off x="457200" y="1600200"/>
            <a:ext cx="4876800" cy="4525963"/>
          </a:xfrm>
        </p:spPr>
        <p:txBody>
          <a:bodyPr>
            <a:normAutofit/>
          </a:bodyPr>
          <a:lstStyle/>
          <a:p>
            <a:pPr marL="0" indent="0">
              <a:buNone/>
            </a:pPr>
            <a:r>
              <a:rPr lang="en-US" dirty="0" smtClean="0"/>
              <a:t>In chronological order:</a:t>
            </a:r>
          </a:p>
          <a:p>
            <a:pPr marL="457200" indent="-457200">
              <a:buFont typeface="+mj-lt"/>
              <a:buAutoNum type="arabicPeriod"/>
            </a:pPr>
            <a:r>
              <a:rPr lang="en-US" dirty="0" smtClean="0"/>
              <a:t>Copy as much data as feasible to analysis centers worldwide, with hierarchical distribution. </a:t>
            </a:r>
          </a:p>
          <a:p>
            <a:pPr marL="457200" indent="-457200">
              <a:buFont typeface="+mj-lt"/>
              <a:buAutoNum type="arabicPeriod"/>
            </a:pPr>
            <a:r>
              <a:rPr lang="en-US" dirty="0" smtClean="0"/>
              <a:t>Relax the hierarchy</a:t>
            </a:r>
            <a:r>
              <a:rPr lang="en-US" dirty="0"/>
              <a:t> </a:t>
            </a:r>
            <a:r>
              <a:rPr lang="en-US" dirty="0" smtClean="0"/>
              <a:t>and rely on caching.</a:t>
            </a:r>
          </a:p>
          <a:p>
            <a:pPr marL="457200" indent="-457200">
              <a:buFont typeface="+mj-lt"/>
              <a:buAutoNum type="arabicPeriod"/>
            </a:pPr>
            <a:r>
              <a:rPr lang="en-US" dirty="0" smtClean="0"/>
              <a:t>Use “federated data stores” to fetch </a:t>
            </a:r>
            <a:r>
              <a:rPr lang="en-US" i="1" dirty="0" smtClean="0"/>
              <a:t>portions</a:t>
            </a:r>
            <a:r>
              <a:rPr lang="en-US" dirty="0" smtClean="0"/>
              <a:t> of relevant data sets from remote storage (anywhere), just before they’re needed.  </a:t>
            </a:r>
          </a:p>
          <a:p>
            <a:endParaRPr lang="en-US" dirty="0"/>
          </a:p>
        </p:txBody>
      </p:sp>
      <p:cxnSp>
        <p:nvCxnSpPr>
          <p:cNvPr id="7" name="Straight Arrow Connector 6"/>
          <p:cNvCxnSpPr/>
          <p:nvPr/>
        </p:nvCxnSpPr>
        <p:spPr>
          <a:xfrm>
            <a:off x="5418689" y="2218268"/>
            <a:ext cx="0" cy="2421467"/>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5486420" y="2167471"/>
            <a:ext cx="1337713" cy="1754327"/>
          </a:xfrm>
          <a:prstGeom prst="rect">
            <a:avLst/>
          </a:prstGeom>
          <a:noFill/>
        </p:spPr>
        <p:txBody>
          <a:bodyPr wrap="square" rtlCol="0">
            <a:spAutoFit/>
          </a:bodyPr>
          <a:lstStyle/>
          <a:p>
            <a:r>
              <a:rPr lang="en-US" dirty="0" smtClean="0">
                <a:solidFill>
                  <a:schemeClr val="accent2"/>
                </a:solidFill>
              </a:rPr>
              <a:t>Increasing faith in global science networks.</a:t>
            </a:r>
          </a:p>
          <a:p>
            <a:endParaRPr lang="en-US" dirty="0" smtClean="0">
              <a:solidFill>
                <a:schemeClr val="accent2"/>
              </a:solidFill>
            </a:endParaRPr>
          </a:p>
        </p:txBody>
      </p:sp>
      <p:pic>
        <p:nvPicPr>
          <p:cNvPr id="10" name="Content Placeholder 5" descr="CMS-event-candidate-higgs-2.png"/>
          <p:cNvPicPr>
            <a:picLocks noChangeAspect="1"/>
          </p:cNvPicPr>
          <p:nvPr/>
        </p:nvPicPr>
        <p:blipFill rotWithShape="1">
          <a:blip r:embed="rId3" cstate="print">
            <a:extLst>
              <a:ext uri="{28A0092B-C50C-407E-A947-70E740481C1C}">
                <a14:useLocalDpi xmlns:a14="http://schemas.microsoft.com/office/drawing/2010/main"/>
              </a:ext>
            </a:extLst>
          </a:blip>
          <a:srcRect l="9884" r="9884"/>
          <a:stretch/>
        </p:blipFill>
        <p:spPr bwMode="auto">
          <a:xfrm>
            <a:off x="6299200" y="4028178"/>
            <a:ext cx="2624666" cy="1443465"/>
          </a:xfrm>
          <a:prstGeom prst="rect">
            <a:avLst/>
          </a:prstGeom>
          <a:noFill/>
          <a:ln w="9525">
            <a:noFill/>
            <a:miter lim="800000"/>
            <a:headEnd/>
            <a:tailEnd/>
          </a:ln>
        </p:spPr>
      </p:pic>
    </p:spTree>
    <p:extLst>
      <p:ext uri="{BB962C8B-B14F-4D97-AF65-F5344CB8AC3E}">
        <p14:creationId xmlns:p14="http://schemas.microsoft.com/office/powerpoint/2010/main" val="2802516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Comes Next?</a:t>
            </a:r>
            <a:endParaRPr lang="en-US" dirty="0"/>
          </a:p>
        </p:txBody>
      </p:sp>
      <p:sp>
        <p:nvSpPr>
          <p:cNvPr id="3" name="Content Placeholder 2"/>
          <p:cNvSpPr>
            <a:spLocks noGrp="1"/>
          </p:cNvSpPr>
          <p:nvPr>
            <p:ph idx="1"/>
          </p:nvPr>
        </p:nvSpPr>
        <p:spPr/>
        <p:txBody>
          <a:bodyPr>
            <a:normAutofit lnSpcReduction="10000"/>
          </a:bodyPr>
          <a:lstStyle/>
          <a:p>
            <a:r>
              <a:rPr lang="en-US" sz="2200" dirty="0" smtClean="0"/>
              <a:t>CMIP6</a:t>
            </a:r>
            <a:endParaRPr lang="en-US" dirty="0" smtClean="0"/>
          </a:p>
          <a:p>
            <a:pPr lvl="1"/>
            <a:r>
              <a:rPr lang="en-US" dirty="0" smtClean="0"/>
              <a:t>Still being finalized</a:t>
            </a:r>
          </a:p>
          <a:p>
            <a:pPr lvl="1"/>
            <a:r>
              <a:rPr lang="en-US" dirty="0" smtClean="0"/>
              <a:t>Possible data scale: 4x or 5x larger than CMIP5 (CMIP6</a:t>
            </a:r>
            <a:r>
              <a:rPr lang="en-US" smtClean="0"/>
              <a:t>: </a:t>
            </a:r>
            <a:r>
              <a:rPr lang="en-US" smtClean="0">
                <a:sym typeface="Wingdings"/>
              </a:rPr>
              <a:t>~10PB)</a:t>
            </a:r>
            <a:endParaRPr lang="en-US" dirty="0" smtClean="0">
              <a:sym typeface="Wingdings"/>
            </a:endParaRPr>
          </a:p>
          <a:p>
            <a:pPr lvl="1"/>
            <a:r>
              <a:rPr lang="en-US" dirty="0" smtClean="0">
                <a:sym typeface="Wingdings"/>
              </a:rPr>
              <a:t>Performance improvements needed for data transfer between major sites</a:t>
            </a:r>
          </a:p>
          <a:p>
            <a:r>
              <a:rPr lang="en-US" sz="2200" dirty="0"/>
              <a:t>Data sets still need to be moved, and will probably need to be moved for some time</a:t>
            </a:r>
          </a:p>
          <a:p>
            <a:r>
              <a:rPr lang="en-US" sz="2200" dirty="0" smtClean="0"/>
              <a:t>There </a:t>
            </a:r>
            <a:r>
              <a:rPr lang="en-US" sz="2200" dirty="0"/>
              <a:t>is a need for this – can we do it?</a:t>
            </a:r>
          </a:p>
          <a:p>
            <a:r>
              <a:rPr lang="en-US" sz="2200" dirty="0"/>
              <a:t>I will argue that we can</a:t>
            </a:r>
          </a:p>
          <a:p>
            <a:pPr lvl="1"/>
            <a:r>
              <a:rPr lang="en-US" dirty="0"/>
              <a:t>This is not intended to </a:t>
            </a:r>
            <a:r>
              <a:rPr lang="en-US" dirty="0" smtClean="0"/>
              <a:t>replace server</a:t>
            </a:r>
            <a:r>
              <a:rPr lang="en-US" dirty="0"/>
              <a:t>-side analysis</a:t>
            </a:r>
          </a:p>
          <a:p>
            <a:pPr lvl="1"/>
            <a:r>
              <a:rPr lang="en-US" dirty="0" smtClean="0"/>
              <a:t>There is still a need for movement between major sites</a:t>
            </a:r>
            <a:endParaRPr lang="en-US" dirty="0"/>
          </a:p>
          <a:p>
            <a:pPr lvl="1"/>
            <a:r>
              <a:rPr lang="en-US" dirty="0"/>
              <a:t>I believe we can meet that </a:t>
            </a:r>
            <a:r>
              <a:rPr lang="en-US" dirty="0" smtClean="0"/>
              <a:t>need</a:t>
            </a:r>
            <a:endParaRPr lang="en-US" dirty="0" smtClean="0">
              <a:sym typeface="Wingdings"/>
            </a:endParaRPr>
          </a:p>
          <a:p>
            <a:pPr lvl="1"/>
            <a:endParaRPr lang="en-US" dirty="0" smtClean="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12</a:t>
            </a:fld>
            <a:endParaRPr lang="en-US"/>
          </a:p>
        </p:txBody>
      </p:sp>
    </p:spTree>
    <p:extLst>
      <p:ext uri="{BB962C8B-B14F-4D97-AF65-F5344CB8AC3E}">
        <p14:creationId xmlns:p14="http://schemas.microsoft.com/office/powerpoint/2010/main" val="17104839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 How Much Can You Use?</a:t>
            </a:r>
            <a:endParaRPr lang="en-US" dirty="0"/>
          </a:p>
        </p:txBody>
      </p:sp>
      <p:sp>
        <p:nvSpPr>
          <p:cNvPr id="3" name="Content Placeholder 2"/>
          <p:cNvSpPr>
            <a:spLocks noGrp="1"/>
          </p:cNvSpPr>
          <p:nvPr>
            <p:ph idx="1"/>
          </p:nvPr>
        </p:nvSpPr>
        <p:spPr/>
        <p:txBody>
          <a:bodyPr>
            <a:normAutofit lnSpcReduction="10000"/>
          </a:bodyPr>
          <a:lstStyle/>
          <a:p>
            <a:r>
              <a:rPr lang="en-US" dirty="0" smtClean="0"/>
              <a:t>Many scientists don’t have their own HPC facility</a:t>
            </a:r>
          </a:p>
          <a:p>
            <a:pPr lvl="1"/>
            <a:r>
              <a:rPr lang="en-US" dirty="0" smtClean="0"/>
              <a:t>They have an account with an allocation someplace</a:t>
            </a:r>
          </a:p>
          <a:p>
            <a:pPr lvl="1"/>
            <a:r>
              <a:rPr lang="en-US" dirty="0" smtClean="0"/>
              <a:t>XSEDE, DOE, …</a:t>
            </a:r>
          </a:p>
          <a:p>
            <a:r>
              <a:rPr lang="en-US" dirty="0" smtClean="0"/>
              <a:t>Most accounts some with a storage allocation as well</a:t>
            </a:r>
          </a:p>
          <a:p>
            <a:pPr lvl="1"/>
            <a:r>
              <a:rPr lang="en-US" dirty="0" smtClean="0"/>
              <a:t>Disk quota determines easy working set size</a:t>
            </a:r>
          </a:p>
          <a:p>
            <a:pPr lvl="1"/>
            <a:r>
              <a:rPr lang="en-US" dirty="0" smtClean="0"/>
              <a:t>Stay under quota or lots of stuff breaks</a:t>
            </a:r>
          </a:p>
          <a:p>
            <a:pPr lvl="1"/>
            <a:r>
              <a:rPr lang="en-US" dirty="0" smtClean="0"/>
              <a:t>What is the size of a “normal” storage quota?</a:t>
            </a:r>
          </a:p>
          <a:p>
            <a:r>
              <a:rPr lang="en-US" dirty="0" smtClean="0"/>
              <a:t>Say your center offers 10TB of scratch</a:t>
            </a:r>
          </a:p>
          <a:p>
            <a:pPr lvl="1"/>
            <a:r>
              <a:rPr lang="en-US" dirty="0" smtClean="0"/>
              <a:t>If you ask, you can get it increased (up to a point)</a:t>
            </a:r>
          </a:p>
          <a:p>
            <a:pPr lvl="1"/>
            <a:r>
              <a:rPr lang="en-US" dirty="0" smtClean="0"/>
              <a:t>Above 100TB is probably hard (10 such users = 1PB)</a:t>
            </a:r>
          </a:p>
          <a:p>
            <a:r>
              <a:rPr lang="en-US" dirty="0" smtClean="0"/>
              <a:t>Let’s pretend we can get our disk quota raised to 100TB</a:t>
            </a:r>
          </a:p>
          <a:p>
            <a:r>
              <a:rPr lang="en-US" dirty="0" smtClean="0"/>
              <a:t>What is required to move 100TB?</a:t>
            </a:r>
          </a:p>
        </p:txBody>
      </p:sp>
      <p:sp>
        <p:nvSpPr>
          <p:cNvPr id="4" name="Date Placeholder 3"/>
          <p:cNvSpPr>
            <a:spLocks noGrp="1"/>
          </p:cNvSpPr>
          <p:nvPr>
            <p:ph type="dt" sz="half" idx="10"/>
          </p:nvPr>
        </p:nvSpPr>
        <p:spPr/>
        <p:txBody>
          <a:bodyPr/>
          <a:lstStyle/>
          <a:p>
            <a:pPr>
              <a:defRPr/>
            </a:pPr>
            <a:fld id="{DC2BA070-C317-9242-9F22-9571CC7F1A9D}" type="datetime1">
              <a:rPr lang="en-US" smtClean="0"/>
              <a:pPr>
                <a:defRPr/>
              </a:pPr>
              <a:t>12/9/14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7E752FB-DA03-D14D-B545-3889A4389154}" type="slidenum">
              <a:rPr lang="en-US" smtClean="0"/>
              <a:pPr>
                <a:defRPr/>
              </a:pPr>
              <a:t>13</a:t>
            </a:fld>
            <a:endParaRPr lang="en-US" dirty="0"/>
          </a:p>
        </p:txBody>
      </p:sp>
    </p:spTree>
    <p:extLst>
      <p:ext uri="{BB962C8B-B14F-4D97-AF65-F5344CB8AC3E}">
        <p14:creationId xmlns:p14="http://schemas.microsoft.com/office/powerpoint/2010/main" val="5037460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Data Transfer Rates</a:t>
            </a:r>
            <a:endParaRPr lang="en-US" dirty="0"/>
          </a:p>
        </p:txBody>
      </p:sp>
      <p:sp>
        <p:nvSpPr>
          <p:cNvPr id="4" name="Date Placeholder 3"/>
          <p:cNvSpPr>
            <a:spLocks noGrp="1"/>
          </p:cNvSpPr>
          <p:nvPr>
            <p:ph type="dt" sz="half" idx="10"/>
          </p:nvPr>
        </p:nvSpPr>
        <p:spPr/>
        <p:txBody>
          <a:bodyPr/>
          <a:lstStyle/>
          <a:p>
            <a:pPr>
              <a:defRPr/>
            </a:pPr>
            <a:fld id="{087BE274-2920-464F-BD83-825BA3315F3E}" type="datetime1">
              <a:rPr lang="en-US" smtClean="0"/>
              <a:pPr>
                <a:defRPr/>
              </a:pPr>
              <a:t>12/9/14</a:t>
            </a:fld>
            <a:r>
              <a:rPr lang="en-US" smtClean="0"/>
              <a:t> – J. Zurawski (zurawski@es.net)</a:t>
            </a:r>
            <a:endParaRPr lang="en-US" dirty="0" smtClean="0"/>
          </a:p>
        </p:txBody>
      </p:sp>
      <p:sp>
        <p:nvSpPr>
          <p:cNvPr id="5" name="Slide Number Placeholder 4"/>
          <p:cNvSpPr>
            <a:spLocks noGrp="1"/>
          </p:cNvSpPr>
          <p:nvPr>
            <p:ph type="sldNum" sz="quarter" idx="12"/>
          </p:nvPr>
        </p:nvSpPr>
        <p:spPr/>
        <p:txBody>
          <a:bodyPr/>
          <a:lstStyle/>
          <a:p>
            <a:pPr>
              <a:defRPr/>
            </a:pPr>
            <a:fld id="{C742DE2B-1862-AC46-8E34-76F2DE4B4D31}" type="slidenum">
              <a:rPr lang="en-US" smtClean="0"/>
              <a:pPr>
                <a:defRPr/>
              </a:pPr>
              <a:t>14</a:t>
            </a:fld>
            <a:endParaRPr lang="en-US" dirty="0"/>
          </a:p>
        </p:txBody>
      </p:sp>
      <p:sp>
        <p:nvSpPr>
          <p:cNvPr id="7" name="Text Box 1030"/>
          <p:cNvSpPr txBox="1">
            <a:spLocks noChangeArrowheads="1"/>
          </p:cNvSpPr>
          <p:nvPr/>
        </p:nvSpPr>
        <p:spPr bwMode="auto">
          <a:xfrm>
            <a:off x="1130300" y="5176839"/>
            <a:ext cx="8026400" cy="1200314"/>
          </a:xfrm>
          <a:prstGeom prst="rect">
            <a:avLst/>
          </a:prstGeom>
          <a:noFill/>
          <a:ln w="9525">
            <a:noFill/>
            <a:miter lim="800000"/>
            <a:headEnd/>
            <a:tailEnd/>
          </a:ln>
          <a:effectLst/>
        </p:spPr>
        <p:txBody>
          <a:bodyPr wrap="square" lIns="91427" tIns="45713" rIns="91427" bIns="45713">
            <a:prstTxWarp prst="textNoShape">
              <a:avLst/>
            </a:prstTxWarp>
            <a:spAutoFit/>
          </a:bodyPr>
          <a:lstStyle/>
          <a:p>
            <a:pPr>
              <a:spcBef>
                <a:spcPct val="50000"/>
              </a:spcBef>
            </a:pPr>
            <a:r>
              <a:rPr lang="en-US" dirty="0">
                <a:latin typeface="Helvetica" pitchFamily="-112" charset="0"/>
              </a:rPr>
              <a:t>This table available </a:t>
            </a:r>
            <a:r>
              <a:rPr lang="en-US" dirty="0" smtClean="0">
                <a:latin typeface="Helvetica" pitchFamily="-112" charset="0"/>
              </a:rPr>
              <a:t>at:</a:t>
            </a:r>
          </a:p>
          <a:p>
            <a:pPr>
              <a:spcBef>
                <a:spcPct val="50000"/>
              </a:spcBef>
            </a:pPr>
            <a:r>
              <a:rPr lang="en-US" dirty="0" smtClean="0">
                <a:latin typeface="Helvetica" pitchFamily="-112" charset="0"/>
                <a:hlinkClick r:id="rId3"/>
              </a:rPr>
              <a:t>http</a:t>
            </a:r>
            <a:r>
              <a:rPr lang="en-US" dirty="0">
                <a:latin typeface="Helvetica" pitchFamily="-112" charset="0"/>
                <a:hlinkClick r:id="rId3"/>
              </a:rPr>
              <a:t>://fasterdata.es.net/fasterdata-home/requirements-and-expectations</a:t>
            </a:r>
            <a:r>
              <a:rPr lang="en-US" dirty="0" smtClean="0">
                <a:latin typeface="Helvetica" pitchFamily="-112" charset="0"/>
                <a:hlinkClick r:id="rId3"/>
              </a:rPr>
              <a:t>/</a:t>
            </a:r>
            <a:endParaRPr lang="en-US" dirty="0">
              <a:latin typeface="Helvetica" pitchFamily="-112" charset="0"/>
            </a:endParaRPr>
          </a:p>
          <a:p>
            <a:pPr>
              <a:spcBef>
                <a:spcPct val="50000"/>
              </a:spcBef>
            </a:pPr>
            <a:endParaRPr lang="en-US" dirty="0" smtClean="0">
              <a:latin typeface="Helvetica" pitchFamily="-112" charset="0"/>
            </a:endParaRPr>
          </a:p>
        </p:txBody>
      </p:sp>
      <p:pic>
        <p:nvPicPr>
          <p:cNvPr id="8" name="Content Placeholder 7" descr="rate-table.png"/>
          <p:cNvPicPr>
            <a:picLocks noGrp="1" noChangeAspect="1"/>
          </p:cNvPicPr>
          <p:nvPr>
            <p:ph idx="1"/>
          </p:nvPr>
        </p:nvPicPr>
        <p:blipFill rotWithShape="1">
          <a:blip r:embed="rId4" cstate="print">
            <a:extLst>
              <a:ext uri="{28A0092B-C50C-407E-A947-70E740481C1C}">
                <a14:useLocalDpi xmlns:a14="http://schemas.microsoft.com/office/drawing/2010/main"/>
              </a:ext>
            </a:extLst>
          </a:blip>
          <a:srcRect l="-8309" t="-757" r="-13553" b="-2"/>
          <a:stretch/>
        </p:blipFill>
        <p:spPr>
          <a:xfrm>
            <a:off x="-564711" y="1307864"/>
            <a:ext cx="10923625" cy="3844375"/>
          </a:xfrm>
        </p:spPr>
      </p:pic>
    </p:spTree>
    <p:extLst>
      <p:ext uri="{BB962C8B-B14F-4D97-AF65-F5344CB8AC3E}">
        <p14:creationId xmlns:p14="http://schemas.microsoft.com/office/powerpoint/2010/main" val="11320387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Be Done With 100TB Of Disk?</a:t>
            </a:r>
            <a:endParaRPr lang="en-US" dirty="0"/>
          </a:p>
        </p:txBody>
      </p:sp>
      <p:sp>
        <p:nvSpPr>
          <p:cNvPr id="3" name="Content Placeholder 2"/>
          <p:cNvSpPr>
            <a:spLocks noGrp="1"/>
          </p:cNvSpPr>
          <p:nvPr>
            <p:ph idx="1"/>
          </p:nvPr>
        </p:nvSpPr>
        <p:spPr/>
        <p:txBody>
          <a:bodyPr>
            <a:normAutofit/>
          </a:bodyPr>
          <a:lstStyle/>
          <a:p>
            <a:r>
              <a:rPr lang="en-US" dirty="0" smtClean="0"/>
              <a:t>What analyses could be done in a 100TB storage envelope?</a:t>
            </a:r>
          </a:p>
          <a:p>
            <a:r>
              <a:rPr lang="en-US" dirty="0" smtClean="0"/>
              <a:t>The future is all up and to the right</a:t>
            </a:r>
          </a:p>
          <a:p>
            <a:pPr lvl="1"/>
            <a:r>
              <a:rPr lang="en-US" dirty="0" smtClean="0"/>
              <a:t>Data volume will increase</a:t>
            </a:r>
          </a:p>
          <a:p>
            <a:pPr lvl="1"/>
            <a:r>
              <a:rPr lang="en-US" dirty="0" smtClean="0"/>
              <a:t>Filesystem capacities will grow</a:t>
            </a:r>
          </a:p>
          <a:p>
            <a:pPr lvl="1"/>
            <a:r>
              <a:rPr lang="en-US" dirty="0" smtClean="0"/>
              <a:t>What does this mean for scientists?</a:t>
            </a:r>
          </a:p>
          <a:p>
            <a:r>
              <a:rPr lang="en-US" dirty="0" smtClean="0"/>
              <a:t>What type of questions do scientists want to ask?</a:t>
            </a:r>
          </a:p>
          <a:p>
            <a:r>
              <a:rPr lang="en-US" dirty="0" smtClean="0"/>
              <a:t>How much data is required to answer those questions?</a:t>
            </a:r>
          </a:p>
          <a:p>
            <a:pPr lvl="1"/>
            <a:r>
              <a:rPr lang="en-US" dirty="0" smtClean="0"/>
              <a:t>Data infrastructure should be able to provide the data on human-reasonable time scales</a:t>
            </a:r>
          </a:p>
          <a:p>
            <a:pPr lvl="2"/>
            <a:r>
              <a:rPr lang="en-US" dirty="0" smtClean="0"/>
              <a:t>What wait time is appropriate?</a:t>
            </a:r>
          </a:p>
          <a:p>
            <a:pPr lvl="2"/>
            <a:r>
              <a:rPr lang="en-US" dirty="0" smtClean="0"/>
              <a:t>100TB/week?</a:t>
            </a:r>
          </a:p>
        </p:txBody>
      </p:sp>
      <p:sp>
        <p:nvSpPr>
          <p:cNvPr id="4" name="Date Placeholder 3"/>
          <p:cNvSpPr>
            <a:spLocks noGrp="1"/>
          </p:cNvSpPr>
          <p:nvPr>
            <p:ph type="dt" sz="half" idx="10"/>
          </p:nvPr>
        </p:nvSpPr>
        <p:spPr/>
        <p:txBody>
          <a:bodyPr/>
          <a:lstStyle/>
          <a:p>
            <a:pPr>
              <a:defRPr/>
            </a:pPr>
            <a:fld id="{DC2BA070-C317-9242-9F22-9571CC7F1A9D}" type="datetime1">
              <a:rPr lang="en-US" smtClean="0"/>
              <a:pPr>
                <a:defRPr/>
              </a:pPr>
              <a:t>12/9/14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7E752FB-DA03-D14D-B545-3889A4389154}" type="slidenum">
              <a:rPr lang="en-US" smtClean="0"/>
              <a:pPr>
                <a:defRPr/>
              </a:pPr>
              <a:t>15</a:t>
            </a:fld>
            <a:endParaRPr lang="en-US" dirty="0"/>
          </a:p>
        </p:txBody>
      </p:sp>
    </p:spTree>
    <p:extLst>
      <p:ext uri="{BB962C8B-B14F-4D97-AF65-F5344CB8AC3E}">
        <p14:creationId xmlns:p14="http://schemas.microsoft.com/office/powerpoint/2010/main" val="303409269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a:t>
            </a:r>
            <a:endParaRPr lang="en-US" dirty="0"/>
          </a:p>
        </p:txBody>
      </p:sp>
      <p:sp>
        <p:nvSpPr>
          <p:cNvPr id="3" name="Content Placeholder 2"/>
          <p:cNvSpPr>
            <a:spLocks noGrp="1"/>
          </p:cNvSpPr>
          <p:nvPr>
            <p:ph idx="1"/>
          </p:nvPr>
        </p:nvSpPr>
        <p:spPr/>
        <p:txBody>
          <a:bodyPr>
            <a:normAutofit fontScale="92500" lnSpcReduction="10000"/>
          </a:bodyPr>
          <a:lstStyle/>
          <a:p>
            <a:pPr marL="228600" lvl="1">
              <a:spcBef>
                <a:spcPts val="880"/>
              </a:spcBef>
              <a:buClr>
                <a:schemeClr val="accent1"/>
              </a:buClr>
              <a:buSzTx/>
              <a:buFont typeface="Arial"/>
              <a:buChar char="•"/>
            </a:pPr>
            <a:r>
              <a:rPr lang="en-US" dirty="0" smtClean="0"/>
              <a:t>Deploy Science DMZs at the major sites, connected to the science networks</a:t>
            </a:r>
          </a:p>
          <a:p>
            <a:pPr lvl="1"/>
            <a:r>
              <a:rPr lang="en-US" dirty="0" smtClean="0"/>
              <a:t>Major climate modeling centers</a:t>
            </a:r>
          </a:p>
          <a:p>
            <a:pPr lvl="1"/>
            <a:r>
              <a:rPr lang="en-US" dirty="0"/>
              <a:t>M</a:t>
            </a:r>
            <a:r>
              <a:rPr lang="en-US" dirty="0" smtClean="0"/>
              <a:t>ajor data centers</a:t>
            </a:r>
          </a:p>
          <a:p>
            <a:pPr lvl="1"/>
            <a:r>
              <a:rPr lang="en-US" dirty="0" smtClean="0"/>
              <a:t>HPC facilities</a:t>
            </a:r>
          </a:p>
          <a:p>
            <a:r>
              <a:rPr lang="en-US" dirty="0" smtClean="0"/>
              <a:t>This is being done now for the LHC experiments (prep for run 2)</a:t>
            </a:r>
          </a:p>
          <a:p>
            <a:pPr lvl="1"/>
            <a:r>
              <a:rPr lang="en-US" dirty="0" smtClean="0"/>
              <a:t>The LHC folks have been doing this for some time – 3</a:t>
            </a:r>
            <a:r>
              <a:rPr lang="en-US" baseline="30000" dirty="0" smtClean="0"/>
              <a:t>rd</a:t>
            </a:r>
            <a:r>
              <a:rPr lang="en-US" dirty="0" smtClean="0"/>
              <a:t> architecture now</a:t>
            </a:r>
          </a:p>
          <a:p>
            <a:pPr lvl="1"/>
            <a:r>
              <a:rPr lang="en-US" dirty="0" smtClean="0"/>
              <a:t>Climate can benefit from the experience of the LHC experiments</a:t>
            </a:r>
          </a:p>
          <a:p>
            <a:r>
              <a:rPr lang="en-US" dirty="0" smtClean="0"/>
              <a:t>Make it easy for big data to move</a:t>
            </a:r>
          </a:p>
          <a:p>
            <a:pPr lvl="1"/>
            <a:r>
              <a:rPr lang="en-US" dirty="0" smtClean="0"/>
              <a:t>No worries about the small </a:t>
            </a:r>
            <a:r>
              <a:rPr lang="en-US" smtClean="0"/>
              <a:t>scale users</a:t>
            </a:r>
            <a:endParaRPr lang="en-US" dirty="0" smtClean="0"/>
          </a:p>
          <a:p>
            <a:pPr lvl="1"/>
            <a:r>
              <a:rPr lang="en-US" dirty="0" smtClean="0"/>
              <a:t>Get the big users what they need</a:t>
            </a:r>
          </a:p>
          <a:p>
            <a:pPr lvl="2"/>
            <a:r>
              <a:rPr lang="en-US" dirty="0" smtClean="0"/>
              <a:t>10s of TB on human-reasonable time scales</a:t>
            </a:r>
          </a:p>
          <a:p>
            <a:pPr lvl="2"/>
            <a:r>
              <a:rPr lang="en-US" dirty="0" smtClean="0"/>
              <a:t>Less human work for data staging</a:t>
            </a:r>
          </a:p>
          <a:p>
            <a:r>
              <a:rPr lang="en-US" dirty="0" smtClean="0"/>
              <a:t>Some climate sites are doing this now – others have more work to do</a:t>
            </a:r>
            <a:endParaRPr lang="en-US" dirty="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16</a:t>
            </a:fld>
            <a:endParaRPr lang="en-US"/>
          </a:p>
        </p:txBody>
      </p:sp>
    </p:spTree>
    <p:extLst>
      <p:ext uri="{BB962C8B-B14F-4D97-AF65-F5344CB8AC3E}">
        <p14:creationId xmlns:p14="http://schemas.microsoft.com/office/powerpoint/2010/main" val="24647423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Performance Engineering For Climate </a:t>
            </a:r>
            <a:endParaRPr lang="en-US" dirty="0"/>
          </a:p>
        </p:txBody>
      </p:sp>
      <p:sp>
        <p:nvSpPr>
          <p:cNvPr id="3" name="Content Placeholder 2"/>
          <p:cNvSpPr>
            <a:spLocks noGrp="1"/>
          </p:cNvSpPr>
          <p:nvPr>
            <p:ph idx="1"/>
          </p:nvPr>
        </p:nvSpPr>
        <p:spPr/>
        <p:txBody>
          <a:bodyPr>
            <a:normAutofit/>
          </a:bodyPr>
          <a:lstStyle/>
          <a:p>
            <a:r>
              <a:rPr lang="en-US" dirty="0" smtClean="0"/>
              <a:t>Data performance team</a:t>
            </a:r>
          </a:p>
          <a:p>
            <a:pPr lvl="1"/>
            <a:r>
              <a:rPr lang="en-US" dirty="0" smtClean="0"/>
              <a:t>ESnet, other networks (JANET, GEANT, </a:t>
            </a:r>
            <a:r>
              <a:rPr lang="en-US" dirty="0" err="1" smtClean="0"/>
              <a:t>AARNet</a:t>
            </a:r>
            <a:r>
              <a:rPr lang="en-US" dirty="0" smtClean="0"/>
              <a:t>, et. al.)</a:t>
            </a:r>
          </a:p>
          <a:p>
            <a:pPr lvl="1"/>
            <a:r>
              <a:rPr lang="en-US" dirty="0" smtClean="0"/>
              <a:t>Major data centers (PCMDI, NCAR, NASA, NOAA, DKRZ, BADC, ANU/NCI, KNMI, IPSL, etc.)</a:t>
            </a:r>
          </a:p>
          <a:p>
            <a:pPr lvl="1"/>
            <a:r>
              <a:rPr lang="en-US" dirty="0" smtClean="0"/>
              <a:t>Leverage EYR work – expand ICNWG</a:t>
            </a:r>
          </a:p>
          <a:p>
            <a:r>
              <a:rPr lang="en-US" dirty="0" smtClean="0"/>
              <a:t>Center-to-center data performance targets</a:t>
            </a:r>
          </a:p>
          <a:p>
            <a:r>
              <a:rPr lang="en-US" dirty="0" smtClean="0"/>
              <a:t>Regular performance monitoring</a:t>
            </a:r>
          </a:p>
          <a:p>
            <a:r>
              <a:rPr lang="en-US" dirty="0" smtClean="0"/>
              <a:t>This is what the LHC experiments have done – </a:t>
            </a:r>
            <a:r>
              <a:rPr lang="en-US" b="1" i="1" u="sng" dirty="0" smtClean="0"/>
              <a:t>it works</a:t>
            </a:r>
          </a:p>
          <a:p>
            <a:r>
              <a:rPr lang="en-US" dirty="0" smtClean="0"/>
              <a:t>ESnet can help</a:t>
            </a:r>
          </a:p>
          <a:p>
            <a:pPr marL="230188" lvl="1" indent="0">
              <a:buNone/>
            </a:pPr>
            <a:endParaRPr lang="en-US" dirty="0" smtClean="0"/>
          </a:p>
          <a:p>
            <a:pPr lvl="1"/>
            <a:endParaRPr lang="en-US" dirty="0"/>
          </a:p>
        </p:txBody>
      </p:sp>
      <p:sp>
        <p:nvSpPr>
          <p:cNvPr id="4" name="Date Placeholder 3"/>
          <p:cNvSpPr>
            <a:spLocks noGrp="1"/>
          </p:cNvSpPr>
          <p:nvPr>
            <p:ph type="dt" sz="half" idx="10"/>
          </p:nvPr>
        </p:nvSpPr>
        <p:spPr/>
        <p:txBody>
          <a:bodyPr/>
          <a:lstStyle/>
          <a:p>
            <a:pPr>
              <a:defRPr/>
            </a:pPr>
            <a:fld id="{087BE274-2920-464F-BD83-825BA3315F3E}" type="datetime1">
              <a:rPr lang="en-US" smtClean="0"/>
              <a:pPr>
                <a:defRPr/>
              </a:pPr>
              <a:t>12/9/14</a:t>
            </a:fld>
            <a:endParaRPr lang="en-US" dirty="0"/>
          </a:p>
        </p:txBody>
      </p:sp>
      <p:sp>
        <p:nvSpPr>
          <p:cNvPr id="5" name="Slide Number Placeholder 4"/>
          <p:cNvSpPr>
            <a:spLocks noGrp="1"/>
          </p:cNvSpPr>
          <p:nvPr>
            <p:ph type="sldNum" sz="quarter" idx="12"/>
          </p:nvPr>
        </p:nvSpPr>
        <p:spPr/>
        <p:txBody>
          <a:bodyPr/>
          <a:lstStyle/>
          <a:p>
            <a:pPr>
              <a:defRPr/>
            </a:pPr>
            <a:fld id="{C742DE2B-1862-AC46-8E34-76F2DE4B4D31}" type="slidenum">
              <a:rPr lang="en-US" smtClean="0"/>
              <a:pPr>
                <a:defRPr/>
              </a:pPr>
              <a:t>17</a:t>
            </a:fld>
            <a:endParaRPr lang="en-US" dirty="0"/>
          </a:p>
        </p:txBody>
      </p:sp>
    </p:spTree>
    <p:extLst>
      <p:ext uri="{BB962C8B-B14F-4D97-AF65-F5344CB8AC3E}">
        <p14:creationId xmlns:p14="http://schemas.microsoft.com/office/powerpoint/2010/main" val="2592311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1666240"/>
            <a:ext cx="7762875" cy="2082800"/>
          </a:xfrm>
        </p:spPr>
        <p:txBody>
          <a:bodyPr/>
          <a:lstStyle/>
          <a:p>
            <a:r>
              <a:rPr lang="en-US" dirty="0" smtClean="0"/>
              <a:t>Thanks!</a:t>
            </a:r>
            <a:endParaRPr lang="en-US" dirty="0"/>
          </a:p>
        </p:txBody>
      </p:sp>
      <p:sp>
        <p:nvSpPr>
          <p:cNvPr id="3" name="Subtitle 2"/>
          <p:cNvSpPr>
            <a:spLocks noGrp="1"/>
          </p:cNvSpPr>
          <p:nvPr>
            <p:ph type="subTitle" idx="1"/>
          </p:nvPr>
        </p:nvSpPr>
        <p:spPr>
          <a:xfrm>
            <a:off x="914400" y="3869267"/>
            <a:ext cx="3912903" cy="1325033"/>
          </a:xfrm>
        </p:spPr>
        <p:txBody>
          <a:bodyPr>
            <a:noAutofit/>
          </a:bodyPr>
          <a:lstStyle/>
          <a:p>
            <a:pPr>
              <a:spcBef>
                <a:spcPts val="300"/>
              </a:spcBef>
              <a:spcAft>
                <a:spcPts val="300"/>
              </a:spcAft>
            </a:pPr>
            <a:r>
              <a:rPr lang="en-US" sz="1800" dirty="0"/>
              <a:t>Eli </a:t>
            </a:r>
            <a:r>
              <a:rPr lang="en-US" sz="1800" dirty="0" smtClean="0"/>
              <a:t>Dart </a:t>
            </a:r>
            <a:r>
              <a:rPr lang="en-US" sz="1800" dirty="0" smtClean="0">
                <a:hlinkClick r:id="rId2"/>
              </a:rPr>
              <a:t>dart@es.net</a:t>
            </a:r>
            <a:r>
              <a:rPr lang="en-US" sz="1800" dirty="0" smtClean="0"/>
              <a:t> </a:t>
            </a:r>
            <a:endParaRPr lang="en-US" sz="1800" dirty="0"/>
          </a:p>
          <a:p>
            <a:pPr>
              <a:spcBef>
                <a:spcPts val="300"/>
              </a:spcBef>
              <a:spcAft>
                <a:spcPts val="300"/>
              </a:spcAft>
            </a:pPr>
            <a:r>
              <a:rPr lang="en-US" sz="1800" dirty="0" smtClean="0"/>
              <a:t>Energy Sciences Network (ESnet)</a:t>
            </a:r>
          </a:p>
          <a:p>
            <a:pPr>
              <a:spcBef>
                <a:spcPts val="300"/>
              </a:spcBef>
              <a:spcAft>
                <a:spcPts val="300"/>
              </a:spcAft>
            </a:pPr>
            <a:r>
              <a:rPr lang="en-US" sz="1800" dirty="0" smtClean="0"/>
              <a:t>Lawrence Berkeley National Laboratory</a:t>
            </a:r>
          </a:p>
        </p:txBody>
      </p:sp>
      <p:sp>
        <p:nvSpPr>
          <p:cNvPr id="6" name="Text Placeholder 5"/>
          <p:cNvSpPr>
            <a:spLocks noGrp="1"/>
          </p:cNvSpPr>
          <p:nvPr>
            <p:ph type="body" sz="quarter" idx="13"/>
          </p:nvPr>
        </p:nvSpPr>
        <p:spPr/>
        <p:txBody>
          <a:bodyPr/>
          <a:lstStyle/>
          <a:p>
            <a:r>
              <a:rPr lang="en-US" dirty="0" smtClean="0">
                <a:hlinkClick r:id="rId3"/>
              </a:rPr>
              <a:t>http://fasterdata.es.net/</a:t>
            </a:r>
            <a:endParaRPr lang="en-US" dirty="0" smtClean="0"/>
          </a:p>
          <a:p>
            <a:r>
              <a:rPr lang="en-US" dirty="0" smtClean="0">
                <a:hlinkClick r:id="rId4"/>
              </a:rPr>
              <a:t>http://my.es.net/</a:t>
            </a:r>
            <a:endParaRPr lang="en-US" dirty="0" smtClean="0"/>
          </a:p>
          <a:p>
            <a:r>
              <a:rPr lang="en-US" dirty="0" smtClean="0">
                <a:hlinkClick r:id="rId5"/>
              </a:rPr>
              <a:t>http://www.es.net/</a:t>
            </a:r>
            <a:endParaRPr lang="en-US" dirty="0"/>
          </a:p>
        </p:txBody>
      </p:sp>
      <p:cxnSp>
        <p:nvCxnSpPr>
          <p:cNvPr id="5" name="Straight Connector 4"/>
          <p:cNvCxnSpPr/>
          <p:nvPr/>
        </p:nvCxnSpPr>
        <p:spPr>
          <a:xfrm>
            <a:off x="4827303" y="3878507"/>
            <a:ext cx="0" cy="12842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61269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Extra Slides</a:t>
            </a:r>
            <a:endParaRPr lang="en-US" dirty="0"/>
          </a:p>
        </p:txBody>
      </p:sp>
      <p:sp>
        <p:nvSpPr>
          <p:cNvPr id="8" name="Content Placeholder 7"/>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19</a:t>
            </a:fld>
            <a:endParaRPr lang="en-US"/>
          </a:p>
        </p:txBody>
      </p:sp>
    </p:spTree>
    <p:extLst>
      <p:ext uri="{BB962C8B-B14F-4D97-AF65-F5344CB8AC3E}">
        <p14:creationId xmlns:p14="http://schemas.microsoft.com/office/powerpoint/2010/main" val="134066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ICNWG background and efforts</a:t>
            </a:r>
          </a:p>
          <a:p>
            <a:r>
              <a:rPr lang="en-US" dirty="0" smtClean="0"/>
              <a:t>Network as Instrument</a:t>
            </a:r>
          </a:p>
          <a:p>
            <a:r>
              <a:rPr lang="en-US" dirty="0" smtClean="0"/>
              <a:t>What’s Next?</a:t>
            </a:r>
          </a:p>
          <a:p>
            <a:endParaRPr lang="en-US" dirty="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2</a:t>
            </a:fld>
            <a:endParaRPr lang="en-US"/>
          </a:p>
        </p:txBody>
      </p:sp>
    </p:spTree>
    <p:extLst>
      <p:ext uri="{BB962C8B-B14F-4D97-AF65-F5344CB8AC3E}">
        <p14:creationId xmlns:p14="http://schemas.microsoft.com/office/powerpoint/2010/main" val="37149435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a:t>
            </a:r>
            <a:r>
              <a:rPr lang="en-US" dirty="0" err="1" smtClean="0"/>
              <a:t>CrossConnects</a:t>
            </a:r>
            <a:r>
              <a:rPr lang="en-US" dirty="0" smtClean="0"/>
              <a:t> – July 2014, Boulder, CO</a:t>
            </a:r>
            <a:endParaRPr lang="en-US" dirty="0"/>
          </a:p>
        </p:txBody>
      </p:sp>
      <p:sp>
        <p:nvSpPr>
          <p:cNvPr id="3" name="Content Placeholder 2"/>
          <p:cNvSpPr>
            <a:spLocks noGrp="1"/>
          </p:cNvSpPr>
          <p:nvPr>
            <p:ph idx="1"/>
          </p:nvPr>
        </p:nvSpPr>
        <p:spPr>
          <a:xfrm>
            <a:off x="457200" y="1600200"/>
            <a:ext cx="8229600" cy="4639951"/>
          </a:xfrm>
        </p:spPr>
        <p:txBody>
          <a:bodyPr>
            <a:normAutofit lnSpcReduction="10000"/>
          </a:bodyPr>
          <a:lstStyle/>
          <a:p>
            <a:r>
              <a:rPr lang="en-US" dirty="0" err="1" smtClean="0"/>
              <a:t>CrossConnects</a:t>
            </a:r>
            <a:r>
              <a:rPr lang="en-US" dirty="0" smtClean="0"/>
              <a:t> workshop series</a:t>
            </a:r>
          </a:p>
          <a:p>
            <a:pPr lvl="1"/>
            <a:r>
              <a:rPr lang="en-US" dirty="0" smtClean="0"/>
              <a:t>Bring together scientists, technologists, data managers, senior leadership</a:t>
            </a:r>
          </a:p>
          <a:p>
            <a:pPr lvl="1"/>
            <a:r>
              <a:rPr lang="en-US" dirty="0" smtClean="0"/>
              <a:t>Interactive discussion, working toward strategic advances</a:t>
            </a:r>
          </a:p>
          <a:p>
            <a:r>
              <a:rPr lang="en-US" dirty="0" smtClean="0"/>
              <a:t>Climate </a:t>
            </a:r>
            <a:r>
              <a:rPr lang="en-US" dirty="0" err="1" smtClean="0"/>
              <a:t>CrossConnects</a:t>
            </a:r>
            <a:endParaRPr lang="en-US" dirty="0" smtClean="0"/>
          </a:p>
          <a:p>
            <a:pPr lvl="1"/>
            <a:r>
              <a:rPr lang="en-US" dirty="0" smtClean="0"/>
              <a:t>“Improving Data Mobility &amp; Management for International Climate Science”</a:t>
            </a:r>
          </a:p>
          <a:p>
            <a:pPr lvl="1"/>
            <a:r>
              <a:rPr lang="en-US" dirty="0" smtClean="0"/>
              <a:t>Sponsored by ESnet and Internet2</a:t>
            </a:r>
          </a:p>
          <a:p>
            <a:pPr lvl="1"/>
            <a:r>
              <a:rPr lang="en-US" dirty="0" smtClean="0"/>
              <a:t>Co-sponsors</a:t>
            </a:r>
          </a:p>
          <a:p>
            <a:pPr lvl="2"/>
            <a:r>
              <a:rPr lang="en-US" dirty="0" smtClean="0"/>
              <a:t>Indiana University</a:t>
            </a:r>
          </a:p>
          <a:p>
            <a:pPr lvl="2"/>
            <a:r>
              <a:rPr lang="en-US" dirty="0" smtClean="0"/>
              <a:t>National Center for Atmospheric Research (NCAR)</a:t>
            </a:r>
          </a:p>
          <a:p>
            <a:pPr lvl="2"/>
            <a:r>
              <a:rPr lang="en-US" dirty="0" smtClean="0"/>
              <a:t>National Oceanic and Atmospheric Administration (NOAA)</a:t>
            </a:r>
          </a:p>
          <a:p>
            <a:pPr lvl="1"/>
            <a:r>
              <a:rPr lang="en-US" dirty="0" smtClean="0"/>
              <a:t>Hosted by NOAA in Boulder, CO</a:t>
            </a:r>
          </a:p>
          <a:p>
            <a:pPr lvl="2"/>
            <a:r>
              <a:rPr lang="en-US" dirty="0" smtClean="0"/>
              <a:t>Excellent facility</a:t>
            </a:r>
          </a:p>
          <a:p>
            <a:pPr lvl="2"/>
            <a:r>
              <a:rPr lang="en-US" dirty="0" smtClean="0"/>
              <a:t>Excellent support</a:t>
            </a:r>
            <a:endParaRPr lang="en-US" dirty="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20</a:t>
            </a:fld>
            <a:endParaRPr lang="en-US"/>
          </a:p>
        </p:txBody>
      </p:sp>
    </p:spTree>
    <p:extLst>
      <p:ext uri="{BB962C8B-B14F-4D97-AF65-F5344CB8AC3E}">
        <p14:creationId xmlns:p14="http://schemas.microsoft.com/office/powerpoint/2010/main" val="10387728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Attendance – 88 People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International</a:t>
            </a:r>
          </a:p>
          <a:p>
            <a:pPr lvl="1"/>
            <a:r>
              <a:rPr lang="en-US" dirty="0" smtClean="0"/>
              <a:t>Americas</a:t>
            </a:r>
          </a:p>
          <a:p>
            <a:pPr lvl="1"/>
            <a:r>
              <a:rPr lang="en-US" dirty="0" smtClean="0"/>
              <a:t>Asia</a:t>
            </a:r>
          </a:p>
          <a:p>
            <a:pPr lvl="1"/>
            <a:r>
              <a:rPr lang="en-US" dirty="0" smtClean="0"/>
              <a:t>Australia</a:t>
            </a:r>
          </a:p>
          <a:p>
            <a:pPr lvl="1"/>
            <a:r>
              <a:rPr lang="en-US" dirty="0" smtClean="0"/>
              <a:t>Europe</a:t>
            </a:r>
          </a:p>
          <a:p>
            <a:r>
              <a:rPr lang="en-US" dirty="0" smtClean="0"/>
              <a:t>Many institutions represented</a:t>
            </a:r>
          </a:p>
          <a:p>
            <a:pPr lvl="1"/>
            <a:r>
              <a:rPr lang="en-US" dirty="0" smtClean="0"/>
              <a:t>Universities</a:t>
            </a:r>
          </a:p>
          <a:p>
            <a:pPr lvl="1"/>
            <a:r>
              <a:rPr lang="en-US" dirty="0" smtClean="0"/>
              <a:t>Research Laboratories</a:t>
            </a:r>
          </a:p>
          <a:p>
            <a:pPr lvl="1"/>
            <a:r>
              <a:rPr lang="en-US" dirty="0" smtClean="0"/>
              <a:t>Mission agencies</a:t>
            </a:r>
          </a:p>
          <a:p>
            <a:pPr lvl="1"/>
            <a:r>
              <a:rPr lang="en-US" dirty="0" smtClean="0"/>
              <a:t>Industry</a:t>
            </a:r>
          </a:p>
          <a:p>
            <a:r>
              <a:rPr lang="en-US" dirty="0" smtClean="0"/>
              <a:t>Special thanks to NSF for travel funds for some attendees</a:t>
            </a:r>
          </a:p>
          <a:p>
            <a:pPr lvl="1"/>
            <a:r>
              <a:rPr lang="en-US" dirty="0"/>
              <a:t>http://</a:t>
            </a:r>
            <a:r>
              <a:rPr lang="en-US" dirty="0" err="1"/>
              <a:t>www.nsf.gov</a:t>
            </a:r>
            <a:r>
              <a:rPr lang="en-US" dirty="0"/>
              <a:t>/</a:t>
            </a:r>
            <a:r>
              <a:rPr lang="en-US" dirty="0" err="1"/>
              <a:t>awardsearch</a:t>
            </a:r>
            <a:r>
              <a:rPr lang="en-US" dirty="0"/>
              <a:t>/</a:t>
            </a:r>
            <a:r>
              <a:rPr lang="en-US" dirty="0" err="1"/>
              <a:t>showAward?AWD_ID</a:t>
            </a:r>
            <a:r>
              <a:rPr lang="en-US" dirty="0"/>
              <a:t>=1445821&amp;HistoricalAwards=false </a:t>
            </a:r>
          </a:p>
          <a:p>
            <a:pPr lvl="1"/>
            <a:endParaRPr lang="en-US" dirty="0" smtClean="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21</a:t>
            </a:fld>
            <a:endParaRPr lang="en-US"/>
          </a:p>
        </p:txBody>
      </p:sp>
    </p:spTree>
    <p:extLst>
      <p:ext uri="{BB962C8B-B14F-4D97-AF65-F5344CB8AC3E}">
        <p14:creationId xmlns:p14="http://schemas.microsoft.com/office/powerpoint/2010/main" val="35432117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a:t>
            </a:r>
            <a:r>
              <a:rPr lang="en-US" dirty="0" err="1" smtClean="0"/>
              <a:t>CrossConnects</a:t>
            </a:r>
            <a:r>
              <a:rPr lang="en-US" dirty="0" smtClean="0"/>
              <a:t> – Takeaways </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a bunch of different components</a:t>
            </a:r>
          </a:p>
          <a:p>
            <a:pPr lvl="1"/>
            <a:r>
              <a:rPr lang="en-US" dirty="0" smtClean="0"/>
              <a:t>Many organizations</a:t>
            </a:r>
          </a:p>
          <a:p>
            <a:pPr lvl="2"/>
            <a:r>
              <a:rPr lang="en-US" dirty="0" smtClean="0"/>
              <a:t>Internal missions and external missions</a:t>
            </a:r>
          </a:p>
          <a:p>
            <a:pPr lvl="2"/>
            <a:r>
              <a:rPr lang="en-US" dirty="0" smtClean="0"/>
              <a:t>Research, operations, etc.</a:t>
            </a:r>
          </a:p>
          <a:p>
            <a:pPr lvl="2"/>
            <a:r>
              <a:rPr lang="en-US" dirty="0" smtClean="0"/>
              <a:t>Synergistic interaction with related organizations</a:t>
            </a:r>
          </a:p>
          <a:p>
            <a:pPr lvl="1"/>
            <a:r>
              <a:rPr lang="en-US" dirty="0" smtClean="0"/>
              <a:t>Lots of data</a:t>
            </a:r>
            <a:endParaRPr lang="en-US" dirty="0"/>
          </a:p>
          <a:p>
            <a:pPr lvl="2"/>
            <a:r>
              <a:rPr lang="en-US" dirty="0" smtClean="0"/>
              <a:t>In many cases data is not where the compute is</a:t>
            </a:r>
          </a:p>
          <a:p>
            <a:pPr lvl="2"/>
            <a:r>
              <a:rPr lang="en-US" dirty="0" smtClean="0"/>
              <a:t>If you can use a subsetting service, fine</a:t>
            </a:r>
          </a:p>
          <a:p>
            <a:pPr lvl="2"/>
            <a:r>
              <a:rPr lang="en-US" dirty="0" smtClean="0"/>
              <a:t>But – no liquid market in fungible computing allocations</a:t>
            </a:r>
          </a:p>
          <a:p>
            <a:pPr lvl="3"/>
            <a:r>
              <a:rPr lang="en-US" dirty="0" smtClean="0"/>
              <a:t>You’ve got cycles where you’ve got cycles</a:t>
            </a:r>
          </a:p>
          <a:p>
            <a:pPr lvl="3"/>
            <a:r>
              <a:rPr lang="en-US" dirty="0" smtClean="0"/>
              <a:t>If the data isn’t already there, need a way to put it there</a:t>
            </a:r>
          </a:p>
          <a:p>
            <a:pPr lvl="3"/>
            <a:r>
              <a:rPr lang="en-US" dirty="0" smtClean="0"/>
              <a:t>The big users have a big problem</a:t>
            </a:r>
          </a:p>
          <a:p>
            <a:r>
              <a:rPr lang="en-US" dirty="0" smtClean="0"/>
              <a:t>Potential for huge progress if this can all be integrated</a:t>
            </a:r>
          </a:p>
          <a:p>
            <a:pPr lvl="1"/>
            <a:r>
              <a:rPr lang="en-US" dirty="0" smtClean="0"/>
              <a:t>How can we do this?</a:t>
            </a:r>
          </a:p>
          <a:p>
            <a:pPr lvl="1"/>
            <a:endParaRPr lang="en-US" dirty="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22</a:t>
            </a:fld>
            <a:endParaRPr lang="en-US"/>
          </a:p>
        </p:txBody>
      </p:sp>
    </p:spTree>
    <p:extLst>
      <p:ext uri="{BB962C8B-B14F-4D97-AF65-F5344CB8AC3E}">
        <p14:creationId xmlns:p14="http://schemas.microsoft.com/office/powerpoint/2010/main" val="2011210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Under Way</a:t>
            </a:r>
            <a:endParaRPr lang="en-US" dirty="0"/>
          </a:p>
        </p:txBody>
      </p:sp>
      <p:sp>
        <p:nvSpPr>
          <p:cNvPr id="3" name="Content Placeholder 2"/>
          <p:cNvSpPr>
            <a:spLocks noGrp="1"/>
          </p:cNvSpPr>
          <p:nvPr>
            <p:ph idx="1"/>
          </p:nvPr>
        </p:nvSpPr>
        <p:spPr/>
        <p:txBody>
          <a:bodyPr>
            <a:normAutofit lnSpcReduction="10000"/>
          </a:bodyPr>
          <a:lstStyle/>
          <a:p>
            <a:r>
              <a:rPr lang="en-US" dirty="0" smtClean="0"/>
              <a:t>NOAA already has an advanced workflow for managing large-scale data</a:t>
            </a:r>
          </a:p>
          <a:p>
            <a:pPr lvl="1"/>
            <a:r>
              <a:rPr lang="en-US" dirty="0" smtClean="0"/>
              <a:t>Multiple sites</a:t>
            </a:r>
          </a:p>
          <a:p>
            <a:pPr lvl="1"/>
            <a:r>
              <a:rPr lang="en-US" dirty="0" smtClean="0"/>
              <a:t>Fault detection and recovery</a:t>
            </a:r>
          </a:p>
          <a:p>
            <a:pPr lvl="1"/>
            <a:r>
              <a:rPr lang="en-US" dirty="0" smtClean="0"/>
              <a:t>High performance</a:t>
            </a:r>
          </a:p>
          <a:p>
            <a:r>
              <a:rPr lang="en-US" dirty="0" smtClean="0"/>
              <a:t>NASA upgrading its mission infrastructure for observational data</a:t>
            </a:r>
          </a:p>
          <a:p>
            <a:pPr lvl="1"/>
            <a:r>
              <a:rPr lang="en-US" dirty="0" smtClean="0"/>
              <a:t>Instruments produce more data</a:t>
            </a:r>
          </a:p>
          <a:p>
            <a:pPr lvl="1"/>
            <a:r>
              <a:rPr lang="en-US" dirty="0" smtClean="0"/>
              <a:t>Project underway (well-understood – good people on the case)</a:t>
            </a:r>
          </a:p>
          <a:p>
            <a:r>
              <a:rPr lang="en-US" dirty="0" smtClean="0"/>
              <a:t>ESGF data replication upgrades</a:t>
            </a:r>
          </a:p>
          <a:p>
            <a:pPr lvl="1"/>
            <a:r>
              <a:rPr lang="en-US" dirty="0" smtClean="0"/>
              <a:t>Supported by Enlighten Your Research program</a:t>
            </a:r>
          </a:p>
          <a:p>
            <a:pPr lvl="2"/>
            <a:r>
              <a:rPr lang="en-US" dirty="0">
                <a:hlinkClick r:id="rId2"/>
              </a:rPr>
              <a:t>https://www.enlightenyourresearch.net/?page_id=</a:t>
            </a:r>
            <a:r>
              <a:rPr lang="en-US" dirty="0" smtClean="0">
                <a:hlinkClick r:id="rId2"/>
              </a:rPr>
              <a:t>291</a:t>
            </a:r>
            <a:endParaRPr lang="en-US" dirty="0" smtClean="0"/>
          </a:p>
          <a:p>
            <a:pPr lvl="2"/>
            <a:r>
              <a:rPr lang="en-US" dirty="0" smtClean="0"/>
              <a:t>Major ESGF data centers</a:t>
            </a:r>
          </a:p>
          <a:p>
            <a:pPr lvl="1"/>
            <a:r>
              <a:rPr lang="en-US" dirty="0" smtClean="0"/>
              <a:t>Also, ESGF working on Globus integration</a:t>
            </a:r>
            <a:endParaRPr lang="en-US" dirty="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23</a:t>
            </a:fld>
            <a:endParaRPr lang="en-US"/>
          </a:p>
        </p:txBody>
      </p:sp>
    </p:spTree>
    <p:extLst>
      <p:ext uri="{BB962C8B-B14F-4D97-AF65-F5344CB8AC3E}">
        <p14:creationId xmlns:p14="http://schemas.microsoft.com/office/powerpoint/2010/main" val="1277600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Upgrades Matter</a:t>
            </a:r>
            <a:endParaRPr lang="en-US" dirty="0"/>
          </a:p>
        </p:txBody>
      </p:sp>
      <p:pic>
        <p:nvPicPr>
          <p:cNvPr id="4" name="Content Placeholder 3" descr="denver-aarnet-perf.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949660" y="1206437"/>
            <a:ext cx="7737140" cy="5651564"/>
          </a:xfrm>
        </p:spPr>
      </p:pic>
      <p:sp>
        <p:nvSpPr>
          <p:cNvPr id="5" name="Oval 4"/>
          <p:cNvSpPr/>
          <p:nvPr/>
        </p:nvSpPr>
        <p:spPr>
          <a:xfrm>
            <a:off x="4745238" y="2650104"/>
            <a:ext cx="423343" cy="302400"/>
          </a:xfrm>
          <a:prstGeom prst="ellipse">
            <a:avLst/>
          </a:prstGeom>
          <a:noFill/>
          <a:ln w="22225">
            <a:solidFill>
              <a:srgbClr val="A90E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025288" y="1892716"/>
            <a:ext cx="2877008" cy="430887"/>
          </a:xfrm>
          <a:prstGeom prst="rect">
            <a:avLst/>
          </a:prstGeom>
          <a:noFill/>
        </p:spPr>
        <p:txBody>
          <a:bodyPr wrap="square" rtlCol="0">
            <a:spAutoFit/>
          </a:bodyPr>
          <a:lstStyle/>
          <a:p>
            <a:pPr marL="171450" indent="-171450">
              <a:buFont typeface="Arial"/>
              <a:buChar char="•"/>
            </a:pPr>
            <a:r>
              <a:rPr lang="en-US" sz="1100" dirty="0" smtClean="0">
                <a:solidFill>
                  <a:srgbClr val="A90EC1"/>
                </a:solidFill>
              </a:rPr>
              <a:t>Peering moved from 10G link to 100G link</a:t>
            </a:r>
          </a:p>
          <a:p>
            <a:pPr marL="171450" indent="-171450">
              <a:buFont typeface="Arial"/>
              <a:buChar char="•"/>
            </a:pPr>
            <a:r>
              <a:rPr lang="en-US" sz="1100" dirty="0" smtClean="0">
                <a:solidFill>
                  <a:srgbClr val="A90EC1"/>
                </a:solidFill>
              </a:rPr>
              <a:t>Latency change shows path change</a:t>
            </a:r>
            <a:endParaRPr lang="en-US" sz="1100" dirty="0">
              <a:solidFill>
                <a:srgbClr val="A90EC1"/>
              </a:solidFill>
            </a:endParaRPr>
          </a:p>
        </p:txBody>
      </p:sp>
      <p:cxnSp>
        <p:nvCxnSpPr>
          <p:cNvPr id="7" name="Straight Arrow Connector 6"/>
          <p:cNvCxnSpPr/>
          <p:nvPr/>
        </p:nvCxnSpPr>
        <p:spPr>
          <a:xfrm flipH="1">
            <a:off x="5187241" y="2323603"/>
            <a:ext cx="1676093" cy="346713"/>
          </a:xfrm>
          <a:prstGeom prst="straightConnector1">
            <a:avLst/>
          </a:prstGeom>
          <a:ln>
            <a:solidFill>
              <a:srgbClr val="A90EC1"/>
            </a:solidFill>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500388" y="2952504"/>
            <a:ext cx="1524900" cy="812160"/>
          </a:xfrm>
          <a:prstGeom prst="ellipse">
            <a:avLst/>
          </a:prstGeom>
          <a:noFill/>
          <a:ln w="22225">
            <a:solidFill>
              <a:srgbClr val="A90E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952155" y="3751971"/>
            <a:ext cx="1822358" cy="600164"/>
          </a:xfrm>
          <a:prstGeom prst="rect">
            <a:avLst/>
          </a:prstGeom>
          <a:noFill/>
        </p:spPr>
        <p:txBody>
          <a:bodyPr wrap="square" rtlCol="0">
            <a:spAutoFit/>
          </a:bodyPr>
          <a:lstStyle/>
          <a:p>
            <a:pPr marL="171450" indent="-171450">
              <a:buFont typeface="Arial"/>
              <a:buChar char="•"/>
            </a:pPr>
            <a:r>
              <a:rPr lang="en-US" sz="1100" dirty="0" smtClean="0">
                <a:solidFill>
                  <a:srgbClr val="A90EC1"/>
                </a:solidFill>
              </a:rPr>
              <a:t>Performance increases</a:t>
            </a:r>
          </a:p>
          <a:p>
            <a:pPr marL="171450" indent="-171450">
              <a:buFont typeface="Arial"/>
              <a:buChar char="•"/>
            </a:pPr>
            <a:r>
              <a:rPr lang="en-US" sz="1100" dirty="0" smtClean="0">
                <a:solidFill>
                  <a:srgbClr val="A90EC1"/>
                </a:solidFill>
              </a:rPr>
              <a:t>Performance stabilizes</a:t>
            </a:r>
          </a:p>
          <a:p>
            <a:pPr marL="171450" indent="-171450">
              <a:buFont typeface="Arial"/>
              <a:buChar char="•"/>
            </a:pPr>
            <a:r>
              <a:rPr lang="en-US" sz="1100" dirty="0" smtClean="0">
                <a:solidFill>
                  <a:srgbClr val="A90EC1"/>
                </a:solidFill>
              </a:rPr>
              <a:t>Packet loss goes away</a:t>
            </a:r>
            <a:endParaRPr lang="en-US" sz="1100" dirty="0">
              <a:solidFill>
                <a:srgbClr val="A90EC1"/>
              </a:solidFill>
            </a:endParaRPr>
          </a:p>
        </p:txBody>
      </p:sp>
      <p:cxnSp>
        <p:nvCxnSpPr>
          <p:cNvPr id="10" name="Straight Arrow Connector 9"/>
          <p:cNvCxnSpPr/>
          <p:nvPr/>
        </p:nvCxnSpPr>
        <p:spPr>
          <a:xfrm flipH="1" flipV="1">
            <a:off x="6025289" y="3534588"/>
            <a:ext cx="1103018" cy="230077"/>
          </a:xfrm>
          <a:prstGeom prst="straightConnector1">
            <a:avLst/>
          </a:prstGeom>
          <a:ln>
            <a:solidFill>
              <a:srgbClr val="A90EC1"/>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909288" y="3919487"/>
            <a:ext cx="3062556" cy="1663963"/>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flipV="1">
            <a:off x="4971845" y="4776629"/>
            <a:ext cx="670899" cy="2800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187241" y="5056707"/>
            <a:ext cx="2721367" cy="600164"/>
          </a:xfrm>
          <a:prstGeom prst="rect">
            <a:avLst/>
          </a:prstGeom>
          <a:noFill/>
        </p:spPr>
        <p:txBody>
          <a:bodyPr wrap="square" rtlCol="0">
            <a:spAutoFit/>
          </a:bodyPr>
          <a:lstStyle/>
          <a:p>
            <a:pPr marL="171450" indent="-171450">
              <a:buFont typeface="Arial"/>
              <a:buChar char="•"/>
            </a:pPr>
            <a:r>
              <a:rPr lang="en-US" sz="1100" dirty="0" smtClean="0">
                <a:solidFill>
                  <a:srgbClr val="FF0000"/>
                </a:solidFill>
              </a:rPr>
              <a:t>AU-US performance unstable</a:t>
            </a:r>
          </a:p>
          <a:p>
            <a:pPr marL="171450" indent="-171450">
              <a:buFont typeface="Arial"/>
              <a:buChar char="•"/>
            </a:pPr>
            <a:r>
              <a:rPr lang="en-US" sz="1100" dirty="0" smtClean="0">
                <a:solidFill>
                  <a:srgbClr val="FF0000"/>
                </a:solidFill>
              </a:rPr>
              <a:t>Low performance in general case</a:t>
            </a:r>
          </a:p>
          <a:p>
            <a:pPr marL="171450" indent="-171450">
              <a:buFont typeface="Arial"/>
              <a:buChar char="•"/>
            </a:pPr>
            <a:r>
              <a:rPr lang="en-US" sz="1100" dirty="0" smtClean="0">
                <a:solidFill>
                  <a:srgbClr val="FF0000"/>
                </a:solidFill>
              </a:rPr>
              <a:t>Note packet loss</a:t>
            </a:r>
            <a:endParaRPr lang="en-US" sz="1100" dirty="0">
              <a:solidFill>
                <a:srgbClr val="FF0000"/>
              </a:solidFill>
            </a:endParaRPr>
          </a:p>
        </p:txBody>
      </p:sp>
      <p:sp>
        <p:nvSpPr>
          <p:cNvPr id="17" name="TextBox 16"/>
          <p:cNvSpPr txBox="1"/>
          <p:nvPr/>
        </p:nvSpPr>
        <p:spPr>
          <a:xfrm>
            <a:off x="774247" y="2970398"/>
            <a:ext cx="1525976" cy="430887"/>
          </a:xfrm>
          <a:prstGeom prst="rect">
            <a:avLst/>
          </a:prstGeom>
          <a:noFill/>
        </p:spPr>
        <p:txBody>
          <a:bodyPr wrap="square" rtlCol="0">
            <a:spAutoFit/>
          </a:bodyPr>
          <a:lstStyle/>
          <a:p>
            <a:pPr marL="171450" indent="-171450">
              <a:buFont typeface="Arial"/>
              <a:buChar char="•"/>
            </a:pPr>
            <a:r>
              <a:rPr lang="en-US" sz="1100" dirty="0" smtClean="0">
                <a:solidFill>
                  <a:srgbClr val="FF0000"/>
                </a:solidFill>
              </a:rPr>
              <a:t>US-AU performance good, stable</a:t>
            </a:r>
          </a:p>
        </p:txBody>
      </p:sp>
      <p:cxnSp>
        <p:nvCxnSpPr>
          <p:cNvPr id="18" name="Straight Arrow Connector 17"/>
          <p:cNvCxnSpPr/>
          <p:nvPr/>
        </p:nvCxnSpPr>
        <p:spPr>
          <a:xfrm>
            <a:off x="2300223" y="3006112"/>
            <a:ext cx="0" cy="3472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9149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8" grpId="0" animBg="1"/>
      <p:bldP spid="9" grpId="0"/>
      <p:bldP spid="11" grpId="0" animBg="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Where’s </a:t>
            </a:r>
            <a:r>
              <a:rPr lang="en-US" dirty="0"/>
              <a:t>the Data?</a:t>
            </a:r>
          </a:p>
        </p:txBody>
      </p:sp>
      <p:sp>
        <p:nvSpPr>
          <p:cNvPr id="3" name="Content Placeholder 2"/>
          <p:cNvSpPr>
            <a:spLocks noGrp="1"/>
          </p:cNvSpPr>
          <p:nvPr>
            <p:ph idx="1"/>
          </p:nvPr>
        </p:nvSpPr>
        <p:spPr/>
        <p:txBody>
          <a:bodyPr>
            <a:normAutofit lnSpcReduction="10000"/>
          </a:bodyPr>
          <a:lstStyle/>
          <a:p>
            <a:r>
              <a:rPr lang="en-US" dirty="0" smtClean="0"/>
              <a:t>Data are typically analyzed using computers</a:t>
            </a:r>
          </a:p>
          <a:p>
            <a:r>
              <a:rPr lang="en-US" dirty="0" smtClean="0"/>
              <a:t>This means that in order to do the analysis, the data must be accessible by an application running on the computer</a:t>
            </a:r>
          </a:p>
          <a:p>
            <a:pPr lvl="1"/>
            <a:r>
              <a:rPr lang="en-US" dirty="0" smtClean="0"/>
              <a:t>Usually, that means the computer and the data must be collocated </a:t>
            </a:r>
          </a:p>
          <a:p>
            <a:pPr lvl="2"/>
            <a:r>
              <a:rPr lang="en-US" dirty="0" smtClean="0"/>
              <a:t>Data on a filesystem accessible to applications running on the computer</a:t>
            </a:r>
          </a:p>
          <a:p>
            <a:pPr lvl="1"/>
            <a:r>
              <a:rPr lang="en-US" dirty="0" smtClean="0"/>
              <a:t>This seems obvious, right?</a:t>
            </a:r>
          </a:p>
          <a:p>
            <a:r>
              <a:rPr lang="en-US" dirty="0" smtClean="0"/>
              <a:t>In a lot of cases, moving the data is difficult for users</a:t>
            </a:r>
          </a:p>
          <a:p>
            <a:pPr lvl="1"/>
            <a:r>
              <a:rPr lang="en-US" dirty="0" smtClean="0"/>
              <a:t>#include &lt;</a:t>
            </a:r>
            <a:r>
              <a:rPr lang="en-US" dirty="0" err="1" smtClean="0"/>
              <a:t>perf_litany.h</a:t>
            </a:r>
            <a:r>
              <a:rPr lang="en-US" dirty="0" smtClean="0"/>
              <a:t>&gt;</a:t>
            </a:r>
          </a:p>
          <a:p>
            <a:r>
              <a:rPr lang="en-US" dirty="0"/>
              <a:t>“Move the computation to the data!”</a:t>
            </a:r>
          </a:p>
          <a:p>
            <a:pPr lvl="1"/>
            <a:r>
              <a:rPr lang="en-US" dirty="0"/>
              <a:t>Of course</a:t>
            </a:r>
            <a:r>
              <a:rPr lang="en-US" dirty="0" smtClean="0"/>
              <a:t>! (if you can…)</a:t>
            </a:r>
            <a:endParaRPr lang="en-US" dirty="0"/>
          </a:p>
          <a:p>
            <a:pPr lvl="1"/>
            <a:r>
              <a:rPr lang="en-US" dirty="0"/>
              <a:t>People do this whenever </a:t>
            </a:r>
            <a:r>
              <a:rPr lang="en-US" dirty="0" smtClean="0"/>
              <a:t>possible (</a:t>
            </a:r>
            <a:r>
              <a:rPr lang="en-US" dirty="0"/>
              <a:t>e.g. LHC experiments do this a lot)</a:t>
            </a:r>
          </a:p>
          <a:p>
            <a:pPr lvl="1"/>
            <a:r>
              <a:rPr lang="en-US" dirty="0"/>
              <a:t>However, this is often not possible.  Why</a:t>
            </a:r>
            <a:r>
              <a:rPr lang="en-US" dirty="0" smtClean="0"/>
              <a:t>?</a:t>
            </a:r>
            <a:endParaRPr lang="en-US" dirty="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25</a:t>
            </a:fld>
            <a:endParaRPr lang="en-US"/>
          </a:p>
        </p:txBody>
      </p:sp>
    </p:spTree>
    <p:extLst>
      <p:ext uri="{BB962C8B-B14F-4D97-AF65-F5344CB8AC3E}">
        <p14:creationId xmlns:p14="http://schemas.microsoft.com/office/powerpoint/2010/main" val="230976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Can’t Always Move Compute To Data</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liquid market in fungible HPC allocations does not exist</a:t>
            </a:r>
          </a:p>
          <a:p>
            <a:pPr lvl="1"/>
            <a:r>
              <a:rPr lang="en-US" dirty="0" smtClean="0"/>
              <a:t>Users get an allocation of time and storage </a:t>
            </a:r>
            <a:r>
              <a:rPr lang="en-US" b="1" i="1" dirty="0" smtClean="0"/>
              <a:t>on a specific resource</a:t>
            </a:r>
          </a:p>
          <a:p>
            <a:pPr lvl="1"/>
            <a:r>
              <a:rPr lang="en-US" dirty="0" smtClean="0"/>
              <a:t>That allocation is generally not portable</a:t>
            </a:r>
          </a:p>
          <a:p>
            <a:pPr lvl="2"/>
            <a:r>
              <a:rPr lang="en-US" dirty="0" smtClean="0"/>
              <a:t>Account management/security</a:t>
            </a:r>
          </a:p>
          <a:p>
            <a:pPr lvl="2"/>
            <a:r>
              <a:rPr lang="en-US" dirty="0" smtClean="0"/>
              <a:t>Machine architecture, tools, etc.</a:t>
            </a:r>
          </a:p>
          <a:p>
            <a:pPr lvl="1"/>
            <a:r>
              <a:rPr lang="en-US" dirty="0" smtClean="0"/>
              <a:t>In order to use the allocation, user moves data to the computer if it’s not already there</a:t>
            </a:r>
          </a:p>
          <a:p>
            <a:r>
              <a:rPr lang="en-US" dirty="0" smtClean="0"/>
              <a:t>Other reasons as well</a:t>
            </a:r>
          </a:p>
          <a:p>
            <a:pPr lvl="1"/>
            <a:r>
              <a:rPr lang="en-US" dirty="0" smtClean="0"/>
              <a:t>Compute does not always exist near the data (light sources, LHC, etc.)</a:t>
            </a:r>
          </a:p>
          <a:p>
            <a:pPr lvl="1"/>
            <a:r>
              <a:rPr lang="en-US" dirty="0" smtClean="0"/>
              <a:t>Data moves to user-owned compute resource</a:t>
            </a:r>
          </a:p>
          <a:p>
            <a:r>
              <a:rPr lang="en-US" dirty="0" smtClean="0"/>
              <a:t>Therefore, data mobility must be supported by facilities</a:t>
            </a:r>
          </a:p>
          <a:p>
            <a:pPr lvl="1"/>
            <a:r>
              <a:rPr lang="en-US" dirty="0" smtClean="0"/>
              <a:t>Put the data in the right place, regardless of where it is now</a:t>
            </a:r>
          </a:p>
          <a:p>
            <a:pPr lvl="1"/>
            <a:r>
              <a:rPr lang="en-US" dirty="0" smtClean="0"/>
              <a:t>This need will not go away</a:t>
            </a:r>
          </a:p>
          <a:p>
            <a:pPr lvl="1"/>
            <a:r>
              <a:rPr lang="en-US" dirty="0" smtClean="0"/>
              <a:t>The structure of modern science assumes this capability exists</a:t>
            </a:r>
          </a:p>
          <a:p>
            <a:pPr lvl="1"/>
            <a:r>
              <a:rPr lang="en-US" dirty="0" smtClean="0"/>
              <a:t>We need it because we often can’t move the computation to the data</a:t>
            </a:r>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26</a:t>
            </a:fld>
            <a:endParaRPr lang="en-US"/>
          </a:p>
        </p:txBody>
      </p:sp>
    </p:spTree>
    <p:extLst>
      <p:ext uri="{BB962C8B-B14F-4D97-AF65-F5344CB8AC3E}">
        <p14:creationId xmlns:p14="http://schemas.microsoft.com/office/powerpoint/2010/main" val="6777840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Behavior (TCP)</a:t>
            </a:r>
            <a:endParaRPr lang="en-US" dirty="0"/>
          </a:p>
        </p:txBody>
      </p:sp>
      <p:sp>
        <p:nvSpPr>
          <p:cNvPr id="3" name="Content Placeholder 2"/>
          <p:cNvSpPr>
            <a:spLocks noGrp="1"/>
          </p:cNvSpPr>
          <p:nvPr>
            <p:ph idx="1"/>
          </p:nvPr>
        </p:nvSpPr>
        <p:spPr/>
        <p:txBody>
          <a:bodyPr/>
          <a:lstStyle/>
          <a:p>
            <a:r>
              <a:rPr lang="en-US" dirty="0"/>
              <a:t>Networks provide connectivity between hosts – how do hosts see the network?</a:t>
            </a:r>
          </a:p>
          <a:p>
            <a:pPr lvl="1"/>
            <a:r>
              <a:rPr lang="en-US" dirty="0"/>
              <a:t>From an application’s perspective, the interface to “the other end” is a socket</a:t>
            </a:r>
          </a:p>
          <a:p>
            <a:pPr lvl="1"/>
            <a:r>
              <a:rPr lang="en-US" dirty="0"/>
              <a:t>Communication is between applications – mostly over TCP</a:t>
            </a:r>
          </a:p>
          <a:p>
            <a:r>
              <a:rPr lang="en-US" dirty="0"/>
              <a:t>TCP – the fragile workhorse</a:t>
            </a:r>
          </a:p>
          <a:p>
            <a:pPr lvl="1"/>
            <a:r>
              <a:rPr lang="en-US" dirty="0"/>
              <a:t>TCP is (for very good reasons) timid – packet loss is interpreted as congestion</a:t>
            </a:r>
          </a:p>
          <a:p>
            <a:pPr lvl="1"/>
            <a:r>
              <a:rPr lang="en-US" dirty="0"/>
              <a:t>Packet loss in conjunction with latency is a performance killer</a:t>
            </a:r>
          </a:p>
          <a:p>
            <a:r>
              <a:rPr lang="en-US" dirty="0"/>
              <a:t>Like it or not, TCP is used for the vast majority of data transfer applications (more than 95% of ESnet traffic is TCP</a:t>
            </a:r>
            <a:r>
              <a:rPr lang="en-US" dirty="0" smtClean="0"/>
              <a:t>)</a:t>
            </a:r>
          </a:p>
          <a:p>
            <a:r>
              <a:rPr lang="en-US" dirty="0" smtClean="0"/>
              <a:t>How badly does loss affect performance?</a:t>
            </a:r>
            <a:endParaRPr lang="en-US" dirty="0"/>
          </a:p>
          <a:p>
            <a:endParaRPr lang="en-US" dirty="0"/>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27</a:t>
            </a:fld>
            <a:endParaRPr lang="en-US"/>
          </a:p>
        </p:txBody>
      </p:sp>
    </p:spTree>
    <p:extLst>
      <p:ext uri="{BB962C8B-B14F-4D97-AF65-F5344CB8AC3E}">
        <p14:creationId xmlns:p14="http://schemas.microsoft.com/office/powerpoint/2010/main" val="37714654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latin typeface="Arial Narrow" charset="0"/>
              </a:rPr>
              <a:t>Protocol Behavior (TCP)</a:t>
            </a:r>
            <a:endParaRPr lang="en-US" dirty="0">
              <a:latin typeface="Arial Narrow" charset="0"/>
            </a:endParaRPr>
          </a:p>
        </p:txBody>
      </p:sp>
      <p:sp>
        <p:nvSpPr>
          <p:cNvPr id="2" name="Content Placeholder 1"/>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0E2DF976-E69B-874F-A266-C778F7D1D5BE}" type="datetime1">
              <a:rPr lang="en-US" smtClean="0"/>
              <a:pPr>
                <a:defRPr/>
              </a:pPr>
              <a:t>12/9/14</a:t>
            </a:fld>
            <a:endParaRPr lang="en-US" dirty="0"/>
          </a:p>
        </p:txBody>
      </p:sp>
      <p:pic>
        <p:nvPicPr>
          <p:cNvPr id="23556" name="Picture 4"/>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4163" y="1362075"/>
            <a:ext cx="8767762"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171700" y="3455988"/>
            <a:ext cx="838200" cy="466725"/>
          </a:xfrm>
          <a:prstGeom prst="wedgeRoundRectCallout">
            <a:avLst>
              <a:gd name="adj1" fmla="val -143822"/>
              <a:gd name="adj2" fmla="val -40114"/>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Metro Area</a:t>
            </a:r>
          </a:p>
        </p:txBody>
      </p:sp>
      <p:sp>
        <p:nvSpPr>
          <p:cNvPr id="8" name="Rounded Rectangular Callout 7"/>
          <p:cNvSpPr/>
          <p:nvPr/>
        </p:nvSpPr>
        <p:spPr>
          <a:xfrm>
            <a:off x="2430463" y="2506663"/>
            <a:ext cx="836612" cy="633412"/>
          </a:xfrm>
          <a:prstGeom prst="wedgeRoundRectCallout">
            <a:avLst>
              <a:gd name="adj1" fmla="val -227975"/>
              <a:gd name="adj2" fmla="val -85359"/>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Local</a:t>
            </a:r>
          </a:p>
          <a:p>
            <a:pPr algn="ctr" defTabSz="914400" eaLnBrk="0" hangingPunct="0">
              <a:defRPr/>
            </a:pPr>
            <a:r>
              <a:rPr lang="en-US" sz="1200" dirty="0">
                <a:solidFill>
                  <a:srgbClr val="000000"/>
                </a:solidFill>
                <a:ea typeface="+mn-ea"/>
                <a:cs typeface="Arial" charset="0"/>
              </a:rPr>
              <a:t>(LAN)</a:t>
            </a:r>
          </a:p>
        </p:txBody>
      </p:sp>
      <p:sp>
        <p:nvSpPr>
          <p:cNvPr id="9" name="Rounded Rectangular Callout 8"/>
          <p:cNvSpPr/>
          <p:nvPr/>
        </p:nvSpPr>
        <p:spPr>
          <a:xfrm>
            <a:off x="3392488" y="3467100"/>
            <a:ext cx="836612" cy="465138"/>
          </a:xfrm>
          <a:prstGeom prst="wedgeRoundRectCallout">
            <a:avLst>
              <a:gd name="adj1" fmla="val -204254"/>
              <a:gd name="adj2" fmla="val 221554"/>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Regional</a:t>
            </a:r>
          </a:p>
        </p:txBody>
      </p:sp>
      <p:sp>
        <p:nvSpPr>
          <p:cNvPr id="10" name="Rounded Rectangular Callout 9"/>
          <p:cNvSpPr/>
          <p:nvPr/>
        </p:nvSpPr>
        <p:spPr>
          <a:xfrm>
            <a:off x="5043488" y="3790950"/>
            <a:ext cx="928687" cy="465138"/>
          </a:xfrm>
          <a:prstGeom prst="wedgeRoundRectCallout">
            <a:avLst>
              <a:gd name="adj1" fmla="val 162253"/>
              <a:gd name="adj2" fmla="val 205386"/>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Continental</a:t>
            </a:r>
          </a:p>
        </p:txBody>
      </p:sp>
      <p:sp>
        <p:nvSpPr>
          <p:cNvPr id="11" name="Rounded Rectangular Callout 10"/>
          <p:cNvSpPr/>
          <p:nvPr/>
        </p:nvSpPr>
        <p:spPr>
          <a:xfrm>
            <a:off x="6818313" y="3117850"/>
            <a:ext cx="1281112" cy="465138"/>
          </a:xfrm>
          <a:prstGeom prst="wedgeRoundRectCallout">
            <a:avLst>
              <a:gd name="adj1" fmla="val 105870"/>
              <a:gd name="adj2" fmla="val 348839"/>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International</a:t>
            </a:r>
          </a:p>
        </p:txBody>
      </p:sp>
      <p:sp>
        <p:nvSpPr>
          <p:cNvPr id="12" name="Rectangle 11"/>
          <p:cNvSpPr/>
          <p:nvPr/>
        </p:nvSpPr>
        <p:spPr>
          <a:xfrm>
            <a:off x="457200" y="5872163"/>
            <a:ext cx="8350250" cy="43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 name="Straight Connector 18"/>
          <p:cNvCxnSpPr/>
          <p:nvPr/>
        </p:nvCxnSpPr>
        <p:spPr>
          <a:xfrm>
            <a:off x="7526338" y="6189663"/>
            <a:ext cx="1281112" cy="0"/>
          </a:xfrm>
          <a:prstGeom prst="line">
            <a:avLst/>
          </a:prstGeom>
          <a:ln w="762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183188" y="6196013"/>
            <a:ext cx="1281112" cy="0"/>
          </a:xfrm>
          <a:prstGeom prst="line">
            <a:avLst/>
          </a:prstGeom>
          <a:ln w="76200">
            <a:solidFill>
              <a:srgbClr val="9FC244"/>
            </a:solidFill>
            <a:prstDash val="sysDot"/>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57488" y="6189663"/>
            <a:ext cx="1281112"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57200" y="6188075"/>
            <a:ext cx="1281113" cy="0"/>
          </a:xfrm>
          <a:prstGeom prst="line">
            <a:avLst/>
          </a:prstGeom>
          <a:ln w="762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3567" name="TextBox 23"/>
          <p:cNvSpPr txBox="1">
            <a:spLocks noChangeArrowheads="1"/>
          </p:cNvSpPr>
          <p:nvPr/>
        </p:nvSpPr>
        <p:spPr bwMode="auto">
          <a:xfrm>
            <a:off x="361950" y="5881688"/>
            <a:ext cx="1778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a:t>Measured (TCP Reno)</a:t>
            </a:r>
          </a:p>
        </p:txBody>
      </p:sp>
      <p:sp>
        <p:nvSpPr>
          <p:cNvPr id="23568" name="TextBox 24"/>
          <p:cNvSpPr txBox="1">
            <a:spLocks noChangeArrowheads="1"/>
          </p:cNvSpPr>
          <p:nvPr/>
        </p:nvSpPr>
        <p:spPr bwMode="auto">
          <a:xfrm>
            <a:off x="2660650" y="5880100"/>
            <a:ext cx="156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a:t>Measured (HTCP)</a:t>
            </a:r>
          </a:p>
        </p:txBody>
      </p:sp>
      <p:sp>
        <p:nvSpPr>
          <p:cNvPr id="23569" name="TextBox 25"/>
          <p:cNvSpPr txBox="1">
            <a:spLocks noChangeArrowheads="1"/>
          </p:cNvSpPr>
          <p:nvPr/>
        </p:nvSpPr>
        <p:spPr bwMode="auto">
          <a:xfrm>
            <a:off x="5081588" y="5880100"/>
            <a:ext cx="198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dirty="0"/>
              <a:t>Theoretical (TCP Reno)</a:t>
            </a:r>
          </a:p>
        </p:txBody>
      </p:sp>
      <p:sp>
        <p:nvSpPr>
          <p:cNvPr id="23570" name="TextBox 26"/>
          <p:cNvSpPr txBox="1">
            <a:spLocks noChangeArrowheads="1"/>
          </p:cNvSpPr>
          <p:nvPr/>
        </p:nvSpPr>
        <p:spPr bwMode="auto">
          <a:xfrm>
            <a:off x="7426325" y="5878513"/>
            <a:ext cx="1731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a:t>Measured (no loss)</a:t>
            </a:r>
          </a:p>
        </p:txBody>
      </p:sp>
      <p:sp>
        <p:nvSpPr>
          <p:cNvPr id="23571" name="TextBox 13"/>
          <p:cNvSpPr txBox="1">
            <a:spLocks noChangeArrowheads="1"/>
          </p:cNvSpPr>
          <p:nvPr/>
        </p:nvSpPr>
        <p:spPr bwMode="auto">
          <a:xfrm>
            <a:off x="3448050" y="2514600"/>
            <a:ext cx="3387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b="1" dirty="0"/>
              <a:t>With loss, high performance  beyond metro distances is essentially impossible</a:t>
            </a:r>
          </a:p>
        </p:txBody>
      </p:sp>
    </p:spTree>
    <p:extLst>
      <p:ext uri="{BB962C8B-B14F-4D97-AF65-F5344CB8AC3E}">
        <p14:creationId xmlns:p14="http://schemas.microsoft.com/office/powerpoint/2010/main" val="165393133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1666240"/>
            <a:ext cx="7762875" cy="2082800"/>
          </a:xfrm>
        </p:spPr>
        <p:txBody>
          <a:bodyPr/>
          <a:lstStyle/>
          <a:p>
            <a:r>
              <a:rPr lang="en-US" dirty="0" smtClean="0"/>
              <a:t>The Science DMZ</a:t>
            </a:r>
            <a:r>
              <a:rPr lang="en-US" sz="3600" baseline="30000" dirty="0" smtClean="0">
                <a:solidFill>
                  <a:srgbClr val="FF0000"/>
                </a:solidFill>
              </a:rPr>
              <a:t>*</a:t>
            </a:r>
            <a:r>
              <a:rPr lang="en-US" dirty="0" smtClean="0"/>
              <a:t>: </a:t>
            </a:r>
            <a:br>
              <a:rPr lang="en-US" dirty="0" smtClean="0"/>
            </a:br>
            <a:r>
              <a:rPr lang="en-US" dirty="0" smtClean="0"/>
              <a:t>A Network Design Pattern for Data-Intensive Science</a:t>
            </a:r>
            <a:endParaRPr lang="en-US" dirty="0"/>
          </a:p>
        </p:txBody>
      </p:sp>
      <p:sp>
        <p:nvSpPr>
          <p:cNvPr id="3" name="Subtitle 2"/>
          <p:cNvSpPr>
            <a:spLocks noGrp="1"/>
          </p:cNvSpPr>
          <p:nvPr>
            <p:ph type="subTitle" idx="1"/>
          </p:nvPr>
        </p:nvSpPr>
        <p:spPr>
          <a:xfrm>
            <a:off x="914400" y="3869267"/>
            <a:ext cx="3912903" cy="1325033"/>
          </a:xfrm>
        </p:spPr>
        <p:txBody>
          <a:bodyPr>
            <a:noAutofit/>
          </a:bodyPr>
          <a:lstStyle/>
          <a:p>
            <a:pPr>
              <a:spcBef>
                <a:spcPts val="300"/>
              </a:spcBef>
              <a:spcAft>
                <a:spcPts val="300"/>
              </a:spcAft>
            </a:pPr>
            <a:r>
              <a:rPr lang="en-US" sz="1800" dirty="0" smtClean="0"/>
              <a:t>Energy Sciences Network (ESnet)</a:t>
            </a:r>
          </a:p>
          <a:p>
            <a:pPr>
              <a:spcBef>
                <a:spcPts val="300"/>
              </a:spcBef>
              <a:spcAft>
                <a:spcPts val="300"/>
              </a:spcAft>
            </a:pPr>
            <a:r>
              <a:rPr lang="en-US" sz="1800" dirty="0" smtClean="0"/>
              <a:t>Lawrence Berkeley National Laboratory</a:t>
            </a:r>
          </a:p>
        </p:txBody>
      </p:sp>
      <p:sp>
        <p:nvSpPr>
          <p:cNvPr id="6" name="Text Placeholder 5"/>
          <p:cNvSpPr>
            <a:spLocks noGrp="1"/>
          </p:cNvSpPr>
          <p:nvPr>
            <p:ph type="body" sz="quarter" idx="13"/>
          </p:nvPr>
        </p:nvSpPr>
        <p:spPr/>
        <p:txBody>
          <a:bodyPr/>
          <a:lstStyle/>
          <a:p>
            <a:r>
              <a:rPr lang="en-US" dirty="0" smtClean="0"/>
              <a:t>Last Updated August 18</a:t>
            </a:r>
            <a:r>
              <a:rPr lang="en-US" baseline="30000" dirty="0" smtClean="0"/>
              <a:t>th</a:t>
            </a:r>
            <a:r>
              <a:rPr lang="en-US" dirty="0" smtClean="0"/>
              <a:t>, 2014</a:t>
            </a:r>
            <a:endParaRPr lang="en-US" dirty="0"/>
          </a:p>
        </p:txBody>
      </p:sp>
      <p:cxnSp>
        <p:nvCxnSpPr>
          <p:cNvPr id="5" name="Straight Connector 4"/>
          <p:cNvCxnSpPr/>
          <p:nvPr/>
        </p:nvCxnSpPr>
        <p:spPr>
          <a:xfrm>
            <a:off x="4827303" y="3878507"/>
            <a:ext cx="0" cy="12842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0" y="6550223"/>
            <a:ext cx="5280850" cy="307777"/>
          </a:xfrm>
          <a:prstGeom prst="rect">
            <a:avLst/>
          </a:prstGeom>
          <a:noFill/>
        </p:spPr>
        <p:txBody>
          <a:bodyPr wrap="none" rtlCol="0">
            <a:spAutoFit/>
          </a:bodyPr>
          <a:lstStyle/>
          <a:p>
            <a:pPr marL="228600" indent="-228600">
              <a:spcBef>
                <a:spcPts val="880"/>
              </a:spcBef>
              <a:buClr>
                <a:srgbClr val="2DB2CF"/>
              </a:buClr>
            </a:pPr>
            <a:r>
              <a:rPr lang="en-US" sz="1400" dirty="0">
                <a:solidFill>
                  <a:srgbClr val="FF0000"/>
                </a:solidFill>
              </a:rPr>
              <a:t>*</a:t>
            </a:r>
            <a:r>
              <a:rPr lang="en-US" sz="1400" dirty="0">
                <a:solidFill>
                  <a:srgbClr val="58585B"/>
                </a:solidFill>
              </a:rPr>
              <a:t> </a:t>
            </a:r>
            <a:r>
              <a:rPr lang="en-US" sz="1400" b="1" i="1" dirty="0">
                <a:solidFill>
                  <a:srgbClr val="58585B"/>
                </a:solidFill>
              </a:rPr>
              <a:t>Science DMZ </a:t>
            </a:r>
            <a:r>
              <a:rPr lang="en-US" sz="1400" dirty="0">
                <a:solidFill>
                  <a:srgbClr val="58585B"/>
                </a:solidFill>
              </a:rPr>
              <a:t>is a trademark of The Energy Sciences Network (ESnet)</a:t>
            </a:r>
            <a:endParaRPr lang="en-US" sz="1400" dirty="0" smtClean="0">
              <a:solidFill>
                <a:srgbClr val="58585B"/>
              </a:solidFill>
            </a:endParaRPr>
          </a:p>
        </p:txBody>
      </p:sp>
    </p:spTree>
    <p:extLst>
      <p:ext uri="{BB962C8B-B14F-4D97-AF65-F5344CB8AC3E}">
        <p14:creationId xmlns:p14="http://schemas.microsoft.com/office/powerpoint/2010/main" val="10319941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74371"/>
            <a:ext cx="8229600" cy="4344484"/>
          </a:xfrm>
        </p:spPr>
        <p:txBody>
          <a:bodyPr>
            <a:normAutofit lnSpcReduction="10000"/>
          </a:bodyPr>
          <a:lstStyle/>
          <a:p>
            <a:r>
              <a:rPr lang="en-US" sz="1900" dirty="0" smtClean="0"/>
              <a:t>International collaboration between NRENs to support researchers in using networks</a:t>
            </a:r>
          </a:p>
          <a:p>
            <a:pPr lvl="1"/>
            <a:r>
              <a:rPr lang="en-US" sz="1700" dirty="0" smtClean="0"/>
              <a:t>ESnet (US), </a:t>
            </a:r>
            <a:r>
              <a:rPr lang="en-US" sz="1700" dirty="0" err="1" smtClean="0"/>
              <a:t>Funet</a:t>
            </a:r>
            <a:r>
              <a:rPr lang="en-US" sz="1700" dirty="0" smtClean="0"/>
              <a:t> (FI), Internet2 (US), Janet (UK), </a:t>
            </a:r>
            <a:r>
              <a:rPr lang="en-US" sz="1700" dirty="0" err="1" smtClean="0"/>
              <a:t>SURFnet</a:t>
            </a:r>
            <a:r>
              <a:rPr lang="en-US" sz="1700" dirty="0" smtClean="0"/>
              <a:t> (NL)</a:t>
            </a:r>
          </a:p>
          <a:p>
            <a:r>
              <a:rPr lang="en-US" sz="1900" dirty="0" smtClean="0"/>
              <a:t>2013 program awards included</a:t>
            </a:r>
          </a:p>
          <a:p>
            <a:pPr lvl="1"/>
            <a:r>
              <a:rPr lang="en-US" sz="1700" dirty="0"/>
              <a:t>Engineering support and expertise for 4 proposals (2 in climate science)</a:t>
            </a:r>
          </a:p>
          <a:p>
            <a:pPr lvl="1"/>
            <a:r>
              <a:rPr lang="en-US" sz="1700" dirty="0"/>
              <a:t>10G link upgrade for </a:t>
            </a:r>
            <a:r>
              <a:rPr lang="en-US" sz="1700" dirty="0" smtClean="0"/>
              <a:t>KNMI</a:t>
            </a:r>
          </a:p>
          <a:p>
            <a:r>
              <a:rPr lang="en-US" sz="1900" dirty="0" smtClean="0"/>
              <a:t>Program motivations </a:t>
            </a:r>
          </a:p>
          <a:p>
            <a:pPr lvl="1"/>
            <a:r>
              <a:rPr lang="en-US" sz="1700" dirty="0" smtClean="0"/>
              <a:t>All research is global—especially science</a:t>
            </a:r>
          </a:p>
          <a:p>
            <a:pPr lvl="1"/>
            <a:r>
              <a:rPr lang="en-US" sz="1700" dirty="0" smtClean="0"/>
              <a:t>Data requirements are increasing</a:t>
            </a:r>
          </a:p>
          <a:p>
            <a:pPr lvl="1"/>
            <a:r>
              <a:rPr lang="en-US" sz="1700" dirty="0" smtClean="0"/>
              <a:t>Networks can make an impact to help research progress</a:t>
            </a:r>
            <a:endParaRPr lang="en-US" sz="1700" dirty="0" smtClean="0">
              <a:hlinkClick r:id="rId3"/>
            </a:endParaRPr>
          </a:p>
          <a:p>
            <a:r>
              <a:rPr lang="en-US" sz="1900" dirty="0" smtClean="0"/>
              <a:t>International Climate Network Working Group (ICNWG)</a:t>
            </a:r>
          </a:p>
          <a:p>
            <a:pPr lvl="1"/>
            <a:r>
              <a:rPr lang="en-US" sz="1700" dirty="0" smtClean="0"/>
              <a:t>ESGF working group</a:t>
            </a:r>
          </a:p>
          <a:p>
            <a:pPr lvl="1"/>
            <a:r>
              <a:rPr lang="en-US" sz="1700" dirty="0" smtClean="0"/>
              <a:t>Current task is to manage EYR-assisted improvements</a:t>
            </a:r>
          </a:p>
          <a:p>
            <a:pPr marL="230188" lvl="1" indent="0">
              <a:buNone/>
            </a:pPr>
            <a:endParaRPr lang="en-US" sz="2000" dirty="0"/>
          </a:p>
        </p:txBody>
      </p:sp>
      <p:sp>
        <p:nvSpPr>
          <p:cNvPr id="4" name="Date Placeholder 3"/>
          <p:cNvSpPr>
            <a:spLocks noGrp="1"/>
          </p:cNvSpPr>
          <p:nvPr>
            <p:ph type="dt" sz="half" idx="10"/>
          </p:nvPr>
        </p:nvSpPr>
        <p:spPr/>
        <p:txBody>
          <a:bodyPr/>
          <a:lstStyle/>
          <a:p>
            <a:pPr>
              <a:defRPr/>
            </a:pPr>
            <a:fld id="{DC2BA070-C317-9242-9F22-9571CC7F1A9D}" type="datetime1">
              <a:rPr lang="en-US" smtClean="0"/>
              <a:pPr>
                <a:defRPr/>
              </a:pPr>
              <a:t>12/9/14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7E752FB-DA03-D14D-B545-3889A4389154}" type="slidenum">
              <a:rPr lang="en-US" smtClean="0"/>
              <a:pPr>
                <a:defRPr/>
              </a:pPr>
              <a:t>3</a:t>
            </a:fld>
            <a:endParaRPr lang="en-US" dirty="0"/>
          </a:p>
        </p:txBody>
      </p:sp>
      <p:pic>
        <p:nvPicPr>
          <p:cNvPr id="9" name="Picture 8" descr="EYRglobalFC-01.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78" y="-105391"/>
            <a:ext cx="6399698" cy="1847801"/>
          </a:xfrm>
          <a:prstGeom prst="rect">
            <a:avLst/>
          </a:prstGeom>
        </p:spPr>
      </p:pic>
    </p:spTree>
    <p:extLst>
      <p:ext uri="{BB962C8B-B14F-4D97-AF65-F5344CB8AC3E}">
        <p14:creationId xmlns:p14="http://schemas.microsoft.com/office/powerpoint/2010/main" val="21633170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Overview</a:t>
            </a:r>
            <a:endParaRPr lang="en-US" sz="3200" dirty="0"/>
          </a:p>
        </p:txBody>
      </p:sp>
      <p:sp>
        <p:nvSpPr>
          <p:cNvPr id="3" name="Content Placeholder 2"/>
          <p:cNvSpPr>
            <a:spLocks noGrp="1"/>
          </p:cNvSpPr>
          <p:nvPr>
            <p:ph idx="1"/>
          </p:nvPr>
        </p:nvSpPr>
        <p:spPr>
          <a:xfrm>
            <a:off x="457200" y="1417638"/>
            <a:ext cx="8229600" cy="4932362"/>
          </a:xfrm>
        </p:spPr>
        <p:txBody>
          <a:bodyPr>
            <a:normAutofit/>
          </a:bodyPr>
          <a:lstStyle/>
          <a:p>
            <a:pPr>
              <a:buFont typeface="Arial"/>
              <a:buChar char="•"/>
            </a:pPr>
            <a:r>
              <a:rPr lang="en-US" dirty="0" smtClean="0">
                <a:solidFill>
                  <a:srgbClr val="FF0000"/>
                </a:solidFill>
              </a:rPr>
              <a:t>Science DMZ Motivation and Introduction</a:t>
            </a:r>
          </a:p>
          <a:p>
            <a:pPr>
              <a:buFont typeface="Arial"/>
              <a:buChar char="•"/>
            </a:pPr>
            <a:r>
              <a:rPr lang="en-US" dirty="0" smtClean="0"/>
              <a:t>Science DMZ Architecture</a:t>
            </a:r>
          </a:p>
          <a:p>
            <a:pPr>
              <a:buFont typeface="Arial"/>
              <a:buChar char="•"/>
            </a:pPr>
            <a:r>
              <a:rPr lang="en-US" dirty="0"/>
              <a:t>Network </a:t>
            </a:r>
            <a:r>
              <a:rPr lang="en-US" dirty="0" smtClean="0"/>
              <a:t>Monitoring</a:t>
            </a:r>
          </a:p>
          <a:p>
            <a:pPr>
              <a:buFont typeface="Arial"/>
              <a:buChar char="•"/>
            </a:pPr>
            <a:r>
              <a:rPr lang="en-US" dirty="0" smtClean="0"/>
              <a:t>Data Transfer Nodes &amp; Applications</a:t>
            </a:r>
          </a:p>
          <a:p>
            <a:pPr>
              <a:buFont typeface="Arial"/>
              <a:buChar char="•"/>
            </a:pPr>
            <a:r>
              <a:rPr lang="en-US" dirty="0" smtClean="0"/>
              <a:t>Science DMZ Security</a:t>
            </a:r>
          </a:p>
          <a:p>
            <a:pPr>
              <a:buFont typeface="Arial"/>
              <a:buChar char="•"/>
            </a:pPr>
            <a:r>
              <a:rPr lang="en-US" dirty="0"/>
              <a:t>User </a:t>
            </a:r>
            <a:r>
              <a:rPr lang="en-US" dirty="0" smtClean="0"/>
              <a:t>Engagement</a:t>
            </a:r>
          </a:p>
          <a:p>
            <a:pPr>
              <a:buFont typeface="Arial"/>
              <a:buChar char="•"/>
            </a:pPr>
            <a:r>
              <a:rPr lang="en-US" dirty="0" smtClean="0"/>
              <a:t>Wrap Up</a:t>
            </a:r>
          </a:p>
          <a:p>
            <a:pPr marL="0" indent="0"/>
            <a:endParaRPr lang="en-US" dirty="0" smtClean="0"/>
          </a:p>
          <a:p>
            <a:pPr marL="0" indent="0"/>
            <a:endParaRPr lang="en-US" dirty="0" smtClean="0"/>
          </a:p>
        </p:txBody>
      </p:sp>
      <p:sp>
        <p:nvSpPr>
          <p:cNvPr id="5"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30</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Tree>
    <p:extLst>
      <p:ext uri="{BB962C8B-B14F-4D97-AF65-F5344CB8AC3E}">
        <p14:creationId xmlns:p14="http://schemas.microsoft.com/office/powerpoint/2010/main" val="272832795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17423"/>
            <a:ext cx="8229600" cy="4692174"/>
          </a:xfrm>
        </p:spPr>
        <p:txBody>
          <a:bodyPr>
            <a:normAutofit/>
          </a:bodyPr>
          <a:lstStyle/>
          <a:p>
            <a:r>
              <a:rPr lang="en-US" sz="2400" dirty="0" smtClean="0"/>
              <a:t>Networks are an essential part of data-intensive science</a:t>
            </a:r>
            <a:endParaRPr lang="en-US" sz="2400" dirty="0"/>
          </a:p>
          <a:p>
            <a:pPr lvl="1"/>
            <a:r>
              <a:rPr lang="en-US" dirty="0" smtClean="0"/>
              <a:t>Connect data sources to data analysis</a:t>
            </a:r>
          </a:p>
          <a:p>
            <a:pPr lvl="1"/>
            <a:r>
              <a:rPr lang="en-US" dirty="0" smtClean="0"/>
              <a:t>Connect collaborators to each other</a:t>
            </a:r>
          </a:p>
          <a:p>
            <a:pPr lvl="1"/>
            <a:r>
              <a:rPr lang="en-US" dirty="0" smtClean="0"/>
              <a:t>Enable machine-consumable interfaces to data and analysis resources (e.g. portals), automation, scale</a:t>
            </a:r>
          </a:p>
          <a:p>
            <a:r>
              <a:rPr lang="en-US" sz="2400" dirty="0" smtClean="0"/>
              <a:t>Performance is critical</a:t>
            </a:r>
            <a:endParaRPr lang="en-US" sz="2400" dirty="0"/>
          </a:p>
          <a:p>
            <a:pPr lvl="1"/>
            <a:r>
              <a:rPr lang="en-US" dirty="0" smtClean="0"/>
              <a:t>Exponential data growth</a:t>
            </a:r>
            <a:endParaRPr lang="en-US" dirty="0"/>
          </a:p>
          <a:p>
            <a:pPr lvl="1"/>
            <a:r>
              <a:rPr lang="en-US" dirty="0" smtClean="0"/>
              <a:t>Constant human factors</a:t>
            </a:r>
            <a:endParaRPr lang="en-US" dirty="0"/>
          </a:p>
          <a:p>
            <a:pPr lvl="1"/>
            <a:r>
              <a:rPr lang="en-US" dirty="0" smtClean="0"/>
              <a:t>Data movement and data analysis must keep up</a:t>
            </a:r>
          </a:p>
          <a:p>
            <a:pPr lvl="0"/>
            <a:r>
              <a:rPr lang="en-US" sz="2400" dirty="0" smtClean="0">
                <a:solidFill>
                  <a:prstClr val="black"/>
                </a:solidFill>
              </a:rPr>
              <a:t>Effective use of wide area (long-haul) networks by scientists has historically been difficult</a:t>
            </a:r>
            <a:endParaRPr lang="en-US" sz="2400" dirty="0">
              <a:solidFill>
                <a:prstClr val="black"/>
              </a:solidFill>
            </a:endParaRPr>
          </a:p>
          <a:p>
            <a:endParaRPr lang="en-US" dirty="0"/>
          </a:p>
        </p:txBody>
      </p:sp>
      <p:sp>
        <p:nvSpPr>
          <p:cNvPr id="7" name="Title 1"/>
          <p:cNvSpPr>
            <a:spLocks noGrp="1"/>
          </p:cNvSpPr>
          <p:nvPr>
            <p:ph type="title"/>
          </p:nvPr>
        </p:nvSpPr>
        <p:spPr>
          <a:xfrm>
            <a:off x="457200" y="274638"/>
            <a:ext cx="7099300" cy="1143000"/>
          </a:xfrm>
        </p:spPr>
        <p:txBody>
          <a:bodyPr/>
          <a:lstStyle/>
          <a:p>
            <a:r>
              <a:rPr lang="en-US" sz="3200" dirty="0" smtClean="0"/>
              <a:t>Motivation</a:t>
            </a:r>
            <a:endParaRPr lang="en-US" sz="3200" dirty="0"/>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31</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6642417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147638"/>
            <a:ext cx="8267701" cy="999865"/>
          </a:xfrm>
        </p:spPr>
        <p:txBody>
          <a:bodyPr/>
          <a:lstStyle/>
          <a:p>
            <a:r>
              <a:rPr lang="en-US" sz="3200" dirty="0" smtClean="0"/>
              <a:t>Data Mobility </a:t>
            </a:r>
            <a:r>
              <a:rPr lang="en-US" sz="3200" dirty="0"/>
              <a:t>i</a:t>
            </a:r>
            <a:r>
              <a:rPr lang="en-US" sz="3200" dirty="0" smtClean="0"/>
              <a:t>n a Given </a:t>
            </a:r>
            <a:r>
              <a:rPr lang="en-US" sz="3200" dirty="0"/>
              <a:t>T</a:t>
            </a:r>
            <a:r>
              <a:rPr lang="en-US" sz="3200" dirty="0" smtClean="0"/>
              <a:t>ime </a:t>
            </a:r>
            <a:r>
              <a:rPr lang="en-US" sz="3200" dirty="0"/>
              <a:t>I</a:t>
            </a:r>
            <a:r>
              <a:rPr lang="en-US" sz="3200" dirty="0" smtClean="0"/>
              <a:t>nterval</a:t>
            </a:r>
            <a:endParaRPr lang="en-US" sz="3200" dirty="0"/>
          </a:p>
        </p:txBody>
      </p:sp>
      <p:sp>
        <p:nvSpPr>
          <p:cNvPr id="7" name="Text Box 1030"/>
          <p:cNvSpPr txBox="1">
            <a:spLocks noChangeArrowheads="1"/>
          </p:cNvSpPr>
          <p:nvPr/>
        </p:nvSpPr>
        <p:spPr bwMode="auto">
          <a:xfrm>
            <a:off x="1130300" y="5176839"/>
            <a:ext cx="8026400" cy="1200314"/>
          </a:xfrm>
          <a:prstGeom prst="rect">
            <a:avLst/>
          </a:prstGeom>
          <a:noFill/>
          <a:ln w="9525">
            <a:noFill/>
            <a:miter lim="800000"/>
            <a:headEnd/>
            <a:tailEnd/>
          </a:ln>
          <a:effectLst/>
        </p:spPr>
        <p:txBody>
          <a:bodyPr wrap="square" lIns="91427" tIns="45713" rIns="91427" bIns="45713">
            <a:prstTxWarp prst="textNoShape">
              <a:avLst/>
            </a:prstTxWarp>
            <a:spAutoFit/>
          </a:bodyPr>
          <a:lstStyle/>
          <a:p>
            <a:pPr>
              <a:spcBef>
                <a:spcPct val="50000"/>
              </a:spcBef>
            </a:pPr>
            <a:r>
              <a:rPr lang="en-US" dirty="0">
                <a:latin typeface="Helvetica" pitchFamily="-112" charset="0"/>
              </a:rPr>
              <a:t>This table available </a:t>
            </a:r>
            <a:r>
              <a:rPr lang="en-US" dirty="0" smtClean="0">
                <a:latin typeface="Helvetica" pitchFamily="-112" charset="0"/>
              </a:rPr>
              <a:t>at:</a:t>
            </a:r>
          </a:p>
          <a:p>
            <a:pPr>
              <a:spcBef>
                <a:spcPct val="50000"/>
              </a:spcBef>
            </a:pPr>
            <a:r>
              <a:rPr lang="en-US" dirty="0" smtClean="0">
                <a:latin typeface="Helvetica" pitchFamily="-112" charset="0"/>
                <a:hlinkClick r:id="rId3"/>
              </a:rPr>
              <a:t>http</a:t>
            </a:r>
            <a:r>
              <a:rPr lang="en-US" dirty="0">
                <a:latin typeface="Helvetica" pitchFamily="-112" charset="0"/>
                <a:hlinkClick r:id="rId3"/>
              </a:rPr>
              <a:t>://fasterdata.es.net/fasterdata-home/requirements-and-expectations</a:t>
            </a:r>
            <a:r>
              <a:rPr lang="en-US" dirty="0" smtClean="0">
                <a:latin typeface="Helvetica" pitchFamily="-112" charset="0"/>
                <a:hlinkClick r:id="rId3"/>
              </a:rPr>
              <a:t>/</a:t>
            </a:r>
            <a:endParaRPr lang="en-US" dirty="0">
              <a:latin typeface="Helvetica" pitchFamily="-112" charset="0"/>
            </a:endParaRPr>
          </a:p>
          <a:p>
            <a:pPr>
              <a:spcBef>
                <a:spcPct val="50000"/>
              </a:spcBef>
            </a:pPr>
            <a:endParaRPr lang="en-US" dirty="0" smtClean="0">
              <a:latin typeface="Helvetica" pitchFamily="-112" charset="0"/>
            </a:endParaRPr>
          </a:p>
        </p:txBody>
      </p:sp>
      <p:pic>
        <p:nvPicPr>
          <p:cNvPr id="8" name="Picture 7" descr="rate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3748" y="1147503"/>
            <a:ext cx="8740488" cy="4029336"/>
          </a:xfrm>
          <a:prstGeom prst="rect">
            <a:avLst/>
          </a:prstGeom>
        </p:spPr>
      </p:pic>
      <p:sp>
        <p:nvSpPr>
          <p:cNvPr id="11"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2"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32</a:t>
            </a:fld>
            <a:r>
              <a:rPr lang="en-US" sz="800" dirty="0">
                <a:solidFill>
                  <a:prstClr val="black"/>
                </a:solidFill>
                <a:latin typeface="Arial"/>
              </a:rPr>
              <a:t> – ESnet Science Engagement (</a:t>
            </a:r>
            <a:r>
              <a:rPr lang="en-US" sz="800" dirty="0">
                <a:solidFill>
                  <a:prstClr val="black"/>
                </a:solidFill>
                <a:latin typeface="Arial"/>
                <a:hlinkClick r:id="rId5"/>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4191051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 Central Role of the Network</a:t>
            </a:r>
            <a:endParaRPr lang="en-US" sz="3200" dirty="0"/>
          </a:p>
        </p:txBody>
      </p:sp>
      <p:sp>
        <p:nvSpPr>
          <p:cNvPr id="3" name="Content Placeholder 2"/>
          <p:cNvSpPr>
            <a:spLocks noGrp="1"/>
          </p:cNvSpPr>
          <p:nvPr>
            <p:ph idx="1"/>
          </p:nvPr>
        </p:nvSpPr>
        <p:spPr>
          <a:xfrm>
            <a:off x="457200" y="1612900"/>
            <a:ext cx="8229600" cy="4703763"/>
          </a:xfrm>
        </p:spPr>
        <p:txBody>
          <a:bodyPr>
            <a:normAutofit/>
          </a:bodyPr>
          <a:lstStyle/>
          <a:p>
            <a:r>
              <a:rPr lang="en-US" sz="1900" dirty="0" smtClean="0"/>
              <a:t>The very structure of modern science assumes science networks exist: high performance, feature rich, global scope</a:t>
            </a:r>
          </a:p>
          <a:p>
            <a:r>
              <a:rPr lang="en-US" sz="1900" dirty="0" smtClean="0"/>
              <a:t>What is “The Network” anyway?</a:t>
            </a:r>
          </a:p>
          <a:p>
            <a:pPr lvl="1"/>
            <a:r>
              <a:rPr lang="en-US" sz="1800" dirty="0" smtClean="0">
                <a:sym typeface="Wingdings"/>
              </a:rPr>
              <a:t>“</a:t>
            </a:r>
            <a:r>
              <a:rPr lang="en-US" sz="1800" dirty="0">
                <a:sym typeface="Wingdings"/>
              </a:rPr>
              <a:t>The Network” is the set of devices and applications involved in the use of a remote </a:t>
            </a:r>
            <a:r>
              <a:rPr lang="en-US" sz="1800" dirty="0" smtClean="0">
                <a:sym typeface="Wingdings"/>
              </a:rPr>
              <a:t>resource</a:t>
            </a:r>
          </a:p>
          <a:p>
            <a:pPr lvl="2"/>
            <a:r>
              <a:rPr lang="en-US" sz="1800" dirty="0" smtClean="0">
                <a:sym typeface="Wingdings"/>
              </a:rPr>
              <a:t>This is not about supercomputer interconnects</a:t>
            </a:r>
          </a:p>
          <a:p>
            <a:pPr lvl="2"/>
            <a:r>
              <a:rPr lang="en-US" sz="1800" dirty="0" smtClean="0">
                <a:sym typeface="Wingdings"/>
              </a:rPr>
              <a:t>This is about data flow from experiment to analysis, between facilities, etc.</a:t>
            </a:r>
            <a:endParaRPr lang="en-US" sz="1800" dirty="0">
              <a:sym typeface="Wingdings"/>
            </a:endParaRPr>
          </a:p>
          <a:p>
            <a:pPr lvl="1"/>
            <a:r>
              <a:rPr lang="en-US" sz="1800" dirty="0" smtClean="0">
                <a:sym typeface="Wingdings"/>
              </a:rPr>
              <a:t>User interfaces for “</a:t>
            </a:r>
            <a:r>
              <a:rPr lang="en-US" sz="1800" dirty="0">
                <a:sym typeface="Wingdings"/>
              </a:rPr>
              <a:t>The </a:t>
            </a:r>
            <a:r>
              <a:rPr lang="en-US" sz="1800" dirty="0" smtClean="0">
                <a:sym typeface="Wingdings"/>
              </a:rPr>
              <a:t>Network” – portal, data transfer tool, workflow engine</a:t>
            </a:r>
          </a:p>
          <a:p>
            <a:pPr lvl="1"/>
            <a:r>
              <a:rPr lang="en-US" sz="1800" dirty="0" smtClean="0">
                <a:sym typeface="Wingdings"/>
              </a:rPr>
              <a:t>Therefore, servers and applications must also be considered</a:t>
            </a:r>
          </a:p>
          <a:p>
            <a:r>
              <a:rPr lang="en-US" sz="1900" dirty="0" smtClean="0">
                <a:sym typeface="Wingdings"/>
              </a:rPr>
              <a:t>What </a:t>
            </a:r>
            <a:r>
              <a:rPr lang="en-US" sz="1900" dirty="0">
                <a:sym typeface="Wingdings"/>
              </a:rPr>
              <a:t>is important</a:t>
            </a:r>
            <a:r>
              <a:rPr lang="en-US" sz="1900" dirty="0" smtClean="0">
                <a:sym typeface="Wingdings"/>
              </a:rPr>
              <a:t>?  Ordered list:</a:t>
            </a:r>
            <a:endParaRPr lang="en-US" sz="1900" dirty="0">
              <a:sym typeface="Wingdings"/>
            </a:endParaRPr>
          </a:p>
          <a:p>
            <a:pPr marL="685800" lvl="1" indent="-457200">
              <a:buFont typeface="+mj-lt"/>
              <a:buAutoNum type="arabicPeriod"/>
            </a:pPr>
            <a:r>
              <a:rPr lang="en-US" sz="1800" dirty="0">
                <a:sym typeface="Wingdings"/>
              </a:rPr>
              <a:t>Correctness</a:t>
            </a:r>
          </a:p>
          <a:p>
            <a:pPr marL="685800" lvl="1" indent="-457200">
              <a:buFont typeface="+mj-lt"/>
              <a:buAutoNum type="arabicPeriod"/>
            </a:pPr>
            <a:r>
              <a:rPr lang="en-US" sz="1800" dirty="0">
                <a:sym typeface="Wingdings"/>
              </a:rPr>
              <a:t>Consistency</a:t>
            </a:r>
          </a:p>
          <a:p>
            <a:pPr marL="685800" lvl="1" indent="-457200">
              <a:buFont typeface="+mj-lt"/>
              <a:buAutoNum type="arabicPeriod"/>
            </a:pPr>
            <a:r>
              <a:rPr lang="en-US" sz="1800" dirty="0" smtClean="0">
                <a:sym typeface="Wingdings"/>
              </a:rPr>
              <a:t>Performance</a:t>
            </a:r>
            <a:endParaRPr lang="en-US" sz="1800" dirty="0"/>
          </a:p>
          <a:p>
            <a:endParaRPr lang="en-US" sz="1800" dirty="0" smtClean="0">
              <a:sym typeface="Wingdings"/>
            </a:endParaRPr>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33</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3936258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TCP – Ubiquitous and Fragile</a:t>
            </a:r>
            <a:endParaRPr lang="en-US" sz="3200" dirty="0"/>
          </a:p>
        </p:txBody>
      </p:sp>
      <p:sp>
        <p:nvSpPr>
          <p:cNvPr id="3" name="Content Placeholder 2"/>
          <p:cNvSpPr>
            <a:spLocks noGrp="1"/>
          </p:cNvSpPr>
          <p:nvPr>
            <p:ph idx="1"/>
          </p:nvPr>
        </p:nvSpPr>
        <p:spPr/>
        <p:txBody>
          <a:bodyPr>
            <a:normAutofit/>
          </a:bodyPr>
          <a:lstStyle/>
          <a:p>
            <a:r>
              <a:rPr lang="en-US" dirty="0" smtClean="0"/>
              <a:t>Networks provide connectivity between hosts – how do hosts see the network?</a:t>
            </a:r>
          </a:p>
          <a:p>
            <a:pPr lvl="1"/>
            <a:r>
              <a:rPr lang="en-US" dirty="0" smtClean="0"/>
              <a:t>From an application’s perspective, the interface to “the other end” is a socket</a:t>
            </a:r>
          </a:p>
          <a:p>
            <a:pPr lvl="1"/>
            <a:r>
              <a:rPr lang="en-US" dirty="0" smtClean="0"/>
              <a:t>Communication is between applications – mostly over TCP</a:t>
            </a:r>
          </a:p>
          <a:p>
            <a:r>
              <a:rPr lang="en-US" dirty="0" smtClean="0"/>
              <a:t>TCP – the fragile workhorse</a:t>
            </a:r>
          </a:p>
          <a:p>
            <a:pPr lvl="1"/>
            <a:r>
              <a:rPr lang="en-US" dirty="0" smtClean="0"/>
              <a:t>TCP is (for very good reasons) timid – packet loss is interpreted as congestion</a:t>
            </a:r>
          </a:p>
          <a:p>
            <a:pPr lvl="1"/>
            <a:r>
              <a:rPr lang="en-US" dirty="0" smtClean="0"/>
              <a:t>Packet loss in conjunction with latency is a performance killer</a:t>
            </a:r>
          </a:p>
          <a:p>
            <a:pPr lvl="1"/>
            <a:r>
              <a:rPr lang="en-US" dirty="0"/>
              <a:t>Like it or not, TCP is used for the vast majority of data transfer </a:t>
            </a:r>
            <a:r>
              <a:rPr lang="en-US" dirty="0" smtClean="0"/>
              <a:t>applications (more than 95% of ESnet traffic is TCP)</a:t>
            </a:r>
          </a:p>
        </p:txBody>
      </p:sp>
      <p:sp>
        <p:nvSpPr>
          <p:cNvPr id="5"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6"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34</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403760422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396875" y="11113"/>
            <a:ext cx="7285038" cy="1143000"/>
          </a:xfrm>
        </p:spPr>
        <p:txBody>
          <a:bodyPr/>
          <a:lstStyle/>
          <a:p>
            <a:r>
              <a:rPr lang="en-US">
                <a:latin typeface="Arial Narrow" charset="0"/>
              </a:rPr>
              <a:t>A small amount of packet loss makes a huge difference in TCP performance</a:t>
            </a:r>
          </a:p>
        </p:txBody>
      </p:sp>
      <p:sp>
        <p:nvSpPr>
          <p:cNvPr id="23554" name="Content Placeholder 2"/>
          <p:cNvSpPr>
            <a:spLocks noGrp="1"/>
          </p:cNvSpPr>
          <p:nvPr>
            <p:ph idx="1"/>
          </p:nvPr>
        </p:nvSpPr>
        <p:spPr/>
        <p:txBody>
          <a:bodyPr/>
          <a:lstStyle/>
          <a:p>
            <a:endParaRPr lang="en-US">
              <a:latin typeface="Arial Narrow" charset="0"/>
            </a:endParaRPr>
          </a:p>
        </p:txBody>
      </p:sp>
      <p:pic>
        <p:nvPicPr>
          <p:cNvPr id="23556"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4163" y="1362075"/>
            <a:ext cx="8767762"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171700" y="3455988"/>
            <a:ext cx="838200" cy="466725"/>
          </a:xfrm>
          <a:prstGeom prst="wedgeRoundRectCallout">
            <a:avLst>
              <a:gd name="adj1" fmla="val -143822"/>
              <a:gd name="adj2" fmla="val -40114"/>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Metro Area</a:t>
            </a:r>
          </a:p>
        </p:txBody>
      </p:sp>
      <p:sp>
        <p:nvSpPr>
          <p:cNvPr id="8" name="Rounded Rectangular Callout 7"/>
          <p:cNvSpPr/>
          <p:nvPr/>
        </p:nvSpPr>
        <p:spPr>
          <a:xfrm>
            <a:off x="2430463" y="2506663"/>
            <a:ext cx="836612" cy="633412"/>
          </a:xfrm>
          <a:prstGeom prst="wedgeRoundRectCallout">
            <a:avLst>
              <a:gd name="adj1" fmla="val -227975"/>
              <a:gd name="adj2" fmla="val -85359"/>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Local</a:t>
            </a:r>
          </a:p>
          <a:p>
            <a:pPr algn="ctr" defTabSz="914400" eaLnBrk="0" hangingPunct="0">
              <a:defRPr/>
            </a:pPr>
            <a:r>
              <a:rPr lang="en-US" sz="1200" dirty="0">
                <a:solidFill>
                  <a:srgbClr val="000000"/>
                </a:solidFill>
                <a:ea typeface="+mn-ea"/>
                <a:cs typeface="Arial" charset="0"/>
              </a:rPr>
              <a:t>(LAN)</a:t>
            </a:r>
          </a:p>
        </p:txBody>
      </p:sp>
      <p:sp>
        <p:nvSpPr>
          <p:cNvPr id="9" name="Rounded Rectangular Callout 8"/>
          <p:cNvSpPr/>
          <p:nvPr/>
        </p:nvSpPr>
        <p:spPr>
          <a:xfrm>
            <a:off x="3392488" y="3467100"/>
            <a:ext cx="836612" cy="465138"/>
          </a:xfrm>
          <a:prstGeom prst="wedgeRoundRectCallout">
            <a:avLst>
              <a:gd name="adj1" fmla="val -204254"/>
              <a:gd name="adj2" fmla="val 221554"/>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Regional</a:t>
            </a:r>
          </a:p>
        </p:txBody>
      </p:sp>
      <p:sp>
        <p:nvSpPr>
          <p:cNvPr id="10" name="Rounded Rectangular Callout 9"/>
          <p:cNvSpPr/>
          <p:nvPr/>
        </p:nvSpPr>
        <p:spPr>
          <a:xfrm>
            <a:off x="5043488" y="3790950"/>
            <a:ext cx="928687" cy="465138"/>
          </a:xfrm>
          <a:prstGeom prst="wedgeRoundRectCallout">
            <a:avLst>
              <a:gd name="adj1" fmla="val 162253"/>
              <a:gd name="adj2" fmla="val 205386"/>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Continental</a:t>
            </a:r>
          </a:p>
        </p:txBody>
      </p:sp>
      <p:sp>
        <p:nvSpPr>
          <p:cNvPr id="11" name="Rounded Rectangular Callout 10"/>
          <p:cNvSpPr/>
          <p:nvPr/>
        </p:nvSpPr>
        <p:spPr>
          <a:xfrm>
            <a:off x="6818313" y="3117850"/>
            <a:ext cx="1281112" cy="465138"/>
          </a:xfrm>
          <a:prstGeom prst="wedgeRoundRectCallout">
            <a:avLst>
              <a:gd name="adj1" fmla="val 105870"/>
              <a:gd name="adj2" fmla="val 348839"/>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International</a:t>
            </a:r>
          </a:p>
        </p:txBody>
      </p:sp>
      <p:sp>
        <p:nvSpPr>
          <p:cNvPr id="12" name="Rectangle 11"/>
          <p:cNvSpPr/>
          <p:nvPr/>
        </p:nvSpPr>
        <p:spPr>
          <a:xfrm>
            <a:off x="457200" y="5872163"/>
            <a:ext cx="8350250" cy="43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 name="Straight Connector 18"/>
          <p:cNvCxnSpPr/>
          <p:nvPr/>
        </p:nvCxnSpPr>
        <p:spPr>
          <a:xfrm>
            <a:off x="7526338" y="6189663"/>
            <a:ext cx="1281112" cy="0"/>
          </a:xfrm>
          <a:prstGeom prst="line">
            <a:avLst/>
          </a:prstGeom>
          <a:ln w="762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183188" y="6196013"/>
            <a:ext cx="1281112" cy="0"/>
          </a:xfrm>
          <a:prstGeom prst="line">
            <a:avLst/>
          </a:prstGeom>
          <a:ln w="76200">
            <a:solidFill>
              <a:srgbClr val="9FC244"/>
            </a:solidFill>
            <a:prstDash val="sysDot"/>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57488" y="6189663"/>
            <a:ext cx="1281112"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57200" y="6188075"/>
            <a:ext cx="1281113" cy="0"/>
          </a:xfrm>
          <a:prstGeom prst="line">
            <a:avLst/>
          </a:prstGeom>
          <a:ln w="762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3567" name="TextBox 23"/>
          <p:cNvSpPr txBox="1">
            <a:spLocks noChangeArrowheads="1"/>
          </p:cNvSpPr>
          <p:nvPr/>
        </p:nvSpPr>
        <p:spPr bwMode="auto">
          <a:xfrm>
            <a:off x="361950" y="5881688"/>
            <a:ext cx="1778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a:t>Measured (TCP Reno)</a:t>
            </a:r>
          </a:p>
        </p:txBody>
      </p:sp>
      <p:sp>
        <p:nvSpPr>
          <p:cNvPr id="23568" name="TextBox 24"/>
          <p:cNvSpPr txBox="1">
            <a:spLocks noChangeArrowheads="1"/>
          </p:cNvSpPr>
          <p:nvPr/>
        </p:nvSpPr>
        <p:spPr bwMode="auto">
          <a:xfrm>
            <a:off x="2660650" y="5880100"/>
            <a:ext cx="156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a:t>Measured (HTCP)</a:t>
            </a:r>
          </a:p>
        </p:txBody>
      </p:sp>
      <p:sp>
        <p:nvSpPr>
          <p:cNvPr id="23569" name="TextBox 25"/>
          <p:cNvSpPr txBox="1">
            <a:spLocks noChangeArrowheads="1"/>
          </p:cNvSpPr>
          <p:nvPr/>
        </p:nvSpPr>
        <p:spPr bwMode="auto">
          <a:xfrm>
            <a:off x="5081588" y="5880100"/>
            <a:ext cx="198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dirty="0"/>
              <a:t>Theoretical (TCP Reno)</a:t>
            </a:r>
          </a:p>
        </p:txBody>
      </p:sp>
      <p:sp>
        <p:nvSpPr>
          <p:cNvPr id="23570" name="TextBox 26"/>
          <p:cNvSpPr txBox="1">
            <a:spLocks noChangeArrowheads="1"/>
          </p:cNvSpPr>
          <p:nvPr/>
        </p:nvSpPr>
        <p:spPr bwMode="auto">
          <a:xfrm>
            <a:off x="7426325" y="5878513"/>
            <a:ext cx="1731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a:t>Measured (no loss)</a:t>
            </a:r>
          </a:p>
        </p:txBody>
      </p:sp>
      <p:sp>
        <p:nvSpPr>
          <p:cNvPr id="23571" name="TextBox 13"/>
          <p:cNvSpPr txBox="1">
            <a:spLocks noChangeArrowheads="1"/>
          </p:cNvSpPr>
          <p:nvPr/>
        </p:nvSpPr>
        <p:spPr bwMode="auto">
          <a:xfrm>
            <a:off x="3448050" y="2514600"/>
            <a:ext cx="3387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b="1" dirty="0"/>
              <a:t>With loss, high performance  beyond metro distances is essentially impossible</a:t>
            </a:r>
          </a:p>
        </p:txBody>
      </p:sp>
      <p:sp>
        <p:nvSpPr>
          <p:cNvPr id="24"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25"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35</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9911690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Working With TCP In Practice</a:t>
            </a:r>
            <a:endParaRPr lang="en-US" sz="3200" dirty="0"/>
          </a:p>
        </p:txBody>
      </p:sp>
      <p:sp>
        <p:nvSpPr>
          <p:cNvPr id="3" name="Content Placeholder 2"/>
          <p:cNvSpPr>
            <a:spLocks noGrp="1"/>
          </p:cNvSpPr>
          <p:nvPr>
            <p:ph idx="1"/>
          </p:nvPr>
        </p:nvSpPr>
        <p:spPr>
          <a:xfrm>
            <a:off x="457200" y="1519806"/>
            <a:ext cx="8229600" cy="4830772"/>
          </a:xfrm>
        </p:spPr>
        <p:txBody>
          <a:bodyPr>
            <a:normAutofit/>
          </a:bodyPr>
          <a:lstStyle/>
          <a:p>
            <a:r>
              <a:rPr lang="en-US" dirty="0" smtClean="0"/>
              <a:t>Far easier to support TCP than to fix TCP</a:t>
            </a:r>
          </a:p>
          <a:p>
            <a:pPr lvl="1"/>
            <a:r>
              <a:rPr lang="en-US" dirty="0" smtClean="0"/>
              <a:t>People have been trying to fix TCP for years – limited success</a:t>
            </a:r>
          </a:p>
          <a:p>
            <a:pPr lvl="1"/>
            <a:r>
              <a:rPr lang="en-US" dirty="0" smtClean="0"/>
              <a:t>Like </a:t>
            </a:r>
            <a:r>
              <a:rPr lang="en-US" dirty="0"/>
              <a:t>it or </a:t>
            </a:r>
            <a:r>
              <a:rPr lang="en-US" dirty="0" smtClean="0"/>
              <a:t>not we’re stuck with TCP in the general case</a:t>
            </a:r>
          </a:p>
          <a:p>
            <a:r>
              <a:rPr lang="en-US" dirty="0" smtClean="0"/>
              <a:t>Pragmatically speaking, we must accommodate TCP</a:t>
            </a:r>
          </a:p>
          <a:p>
            <a:pPr lvl="1"/>
            <a:r>
              <a:rPr lang="en-US" dirty="0" smtClean="0"/>
              <a:t>Sufficient bandwidth to avoid congestion</a:t>
            </a:r>
          </a:p>
          <a:p>
            <a:pPr lvl="1"/>
            <a:r>
              <a:rPr lang="en-US" dirty="0" smtClean="0"/>
              <a:t>Zero packet loss</a:t>
            </a:r>
          </a:p>
          <a:p>
            <a:pPr lvl="1"/>
            <a:r>
              <a:rPr lang="en-US" dirty="0" smtClean="0"/>
              <a:t>Verifiable infrastructure</a:t>
            </a:r>
          </a:p>
          <a:p>
            <a:pPr lvl="2"/>
            <a:r>
              <a:rPr lang="en-US" dirty="0" smtClean="0"/>
              <a:t>Networks are complex</a:t>
            </a:r>
          </a:p>
          <a:p>
            <a:pPr lvl="2"/>
            <a:r>
              <a:rPr lang="en-US" dirty="0" smtClean="0"/>
              <a:t>Must be </a:t>
            </a:r>
            <a:r>
              <a:rPr lang="en-US" dirty="0"/>
              <a:t>able to </a:t>
            </a:r>
            <a:r>
              <a:rPr lang="en-US" dirty="0" smtClean="0"/>
              <a:t>locate problems quickly</a:t>
            </a:r>
            <a:endParaRPr lang="en-US" dirty="0"/>
          </a:p>
          <a:p>
            <a:pPr lvl="2"/>
            <a:r>
              <a:rPr lang="en-US" dirty="0" smtClean="0"/>
              <a:t>Small </a:t>
            </a:r>
            <a:r>
              <a:rPr lang="en-US" dirty="0"/>
              <a:t>footprint is a huge win – small number of devices so that problem isolation is tractable</a:t>
            </a:r>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7"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36</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3254766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Putting A Solution Together</a:t>
            </a:r>
            <a:endParaRPr lang="en-US" sz="3200" dirty="0"/>
          </a:p>
        </p:txBody>
      </p:sp>
      <p:sp>
        <p:nvSpPr>
          <p:cNvPr id="3" name="Content Placeholder 2"/>
          <p:cNvSpPr>
            <a:spLocks noGrp="1"/>
          </p:cNvSpPr>
          <p:nvPr>
            <p:ph idx="1"/>
          </p:nvPr>
        </p:nvSpPr>
        <p:spPr>
          <a:xfrm>
            <a:off x="457200" y="1417638"/>
            <a:ext cx="8229600" cy="4886325"/>
          </a:xfrm>
        </p:spPr>
        <p:txBody>
          <a:bodyPr>
            <a:normAutofit/>
          </a:bodyPr>
          <a:lstStyle/>
          <a:p>
            <a:r>
              <a:rPr lang="en-US" dirty="0" smtClean="0"/>
              <a:t>Effective support for TCP-based data transfer</a:t>
            </a:r>
          </a:p>
          <a:p>
            <a:pPr lvl="1"/>
            <a:r>
              <a:rPr lang="en-US" dirty="0" smtClean="0"/>
              <a:t>Design for correct, consistent, high-performance operation</a:t>
            </a:r>
          </a:p>
          <a:p>
            <a:pPr lvl="1"/>
            <a:r>
              <a:rPr lang="en-US" dirty="0" smtClean="0"/>
              <a:t>Design for ease of troubleshooting</a:t>
            </a:r>
          </a:p>
          <a:p>
            <a:r>
              <a:rPr lang="en-US" dirty="0" smtClean="0"/>
              <a:t>Easy adoption is critical</a:t>
            </a:r>
          </a:p>
          <a:p>
            <a:pPr lvl="1"/>
            <a:r>
              <a:rPr lang="en-US" dirty="0" smtClean="0"/>
              <a:t>Large laboratories and universities have extensive IT deployments</a:t>
            </a:r>
          </a:p>
          <a:p>
            <a:pPr lvl="1"/>
            <a:r>
              <a:rPr lang="en-US" dirty="0" smtClean="0"/>
              <a:t>Drastic change is prohibitively difficult</a:t>
            </a:r>
          </a:p>
          <a:p>
            <a:r>
              <a:rPr lang="en-US" dirty="0"/>
              <a:t>Cybersecurity – defensible without compromising </a:t>
            </a:r>
            <a:r>
              <a:rPr lang="en-US" dirty="0" smtClean="0"/>
              <a:t>performance</a:t>
            </a:r>
          </a:p>
          <a:p>
            <a:r>
              <a:rPr lang="en-US" dirty="0" smtClean="0"/>
              <a:t>Borrow ideas from traditional network security</a:t>
            </a:r>
          </a:p>
          <a:p>
            <a:pPr lvl="1"/>
            <a:r>
              <a:rPr lang="en-US" dirty="0" smtClean="0"/>
              <a:t>Traditional DMZ</a:t>
            </a:r>
          </a:p>
          <a:p>
            <a:pPr lvl="2"/>
            <a:r>
              <a:rPr lang="en-US" dirty="0"/>
              <a:t>S</a:t>
            </a:r>
            <a:r>
              <a:rPr lang="en-US" dirty="0" smtClean="0"/>
              <a:t>eparate enclave at network perimeter (“</a:t>
            </a:r>
            <a:r>
              <a:rPr lang="en-US" dirty="0"/>
              <a:t>Demilitarized </a:t>
            </a:r>
            <a:r>
              <a:rPr lang="en-US" dirty="0" smtClean="0"/>
              <a:t>Zone”)</a:t>
            </a:r>
          </a:p>
          <a:p>
            <a:pPr lvl="2"/>
            <a:r>
              <a:rPr lang="en-US" dirty="0" smtClean="0"/>
              <a:t>Specific location for external-facing services</a:t>
            </a:r>
          </a:p>
          <a:p>
            <a:pPr lvl="2"/>
            <a:r>
              <a:rPr lang="en-US" dirty="0" smtClean="0"/>
              <a:t>Clean separation from internal network</a:t>
            </a:r>
          </a:p>
          <a:p>
            <a:pPr lvl="1"/>
            <a:r>
              <a:rPr lang="en-US" dirty="0" smtClean="0"/>
              <a:t>Do the same thing for science</a:t>
            </a:r>
            <a:r>
              <a:rPr lang="en-US" dirty="0"/>
              <a:t> </a:t>
            </a:r>
            <a:r>
              <a:rPr lang="en-US" dirty="0" smtClean="0"/>
              <a:t>– </a:t>
            </a:r>
            <a:r>
              <a:rPr lang="en-US" b="1" i="1" dirty="0" smtClean="0"/>
              <a:t>Science DMZ</a:t>
            </a:r>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37</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77598088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67856" y="1600201"/>
            <a:ext cx="2633711" cy="2528156"/>
            <a:chOff x="2875677" y="1600201"/>
            <a:chExt cx="2633711" cy="2528156"/>
          </a:xfrm>
        </p:grpSpPr>
        <p:sp>
          <p:nvSpPr>
            <p:cNvPr id="23" name="Freeform 22"/>
            <p:cNvSpPr/>
            <p:nvPr/>
          </p:nvSpPr>
          <p:spPr>
            <a:xfrm>
              <a:off x="2875677" y="1600201"/>
              <a:ext cx="2633711" cy="2528156"/>
            </a:xfrm>
            <a:custGeom>
              <a:avLst/>
              <a:gdLst>
                <a:gd name="connsiteX0" fmla="*/ 0 w 2438400"/>
                <a:gd name="connsiteY0" fmla="*/ 1219200 h 2438400"/>
                <a:gd name="connsiteX1" fmla="*/ 1219200 w 2438400"/>
                <a:gd name="connsiteY1" fmla="*/ 0 h 2438400"/>
                <a:gd name="connsiteX2" fmla="*/ 2438400 w 2438400"/>
                <a:gd name="connsiteY2" fmla="*/ 1219200 h 2438400"/>
                <a:gd name="connsiteX3" fmla="*/ 1219200 w 2438400"/>
                <a:gd name="connsiteY3" fmla="*/ 2438400 h 2438400"/>
                <a:gd name="connsiteX4" fmla="*/ 0 w 2438400"/>
                <a:gd name="connsiteY4" fmla="*/ 12192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25121" tIns="426720" rIns="325119" bIns="914400" numCol="1" spcCol="1270" anchor="ctr" anchorCtr="0">
              <a:noAutofit/>
            </a:bodyPr>
            <a:lstStyle/>
            <a:p>
              <a:pPr lvl="0" algn="ctr" defTabSz="2622550">
                <a:lnSpc>
                  <a:spcPct val="90000"/>
                </a:lnSpc>
                <a:spcBef>
                  <a:spcPct val="0"/>
                </a:spcBef>
                <a:spcAft>
                  <a:spcPct val="35000"/>
                </a:spcAft>
              </a:pPr>
              <a:endParaRPr lang="en-US" kern="1200" dirty="0"/>
            </a:p>
          </p:txBody>
        </p:sp>
        <p:sp>
          <p:nvSpPr>
            <p:cNvPr id="27" name="TextBox 26"/>
            <p:cNvSpPr txBox="1"/>
            <p:nvPr/>
          </p:nvSpPr>
          <p:spPr>
            <a:xfrm>
              <a:off x="3238501" y="2298700"/>
              <a:ext cx="1930398" cy="1015663"/>
            </a:xfrm>
            <a:prstGeom prst="rect">
              <a:avLst/>
            </a:prstGeom>
            <a:noFill/>
          </p:spPr>
          <p:txBody>
            <a:bodyPr wrap="square" rtlCol="0">
              <a:spAutoFit/>
            </a:bodyPr>
            <a:lstStyle/>
            <a:p>
              <a:pPr algn="ctr"/>
              <a:r>
                <a:rPr lang="en-US" sz="2000" dirty="0" smtClean="0"/>
                <a:t>Dedicated Systems for Data Transfer</a:t>
              </a:r>
              <a:endParaRPr lang="en-US" sz="2000" dirty="0"/>
            </a:p>
          </p:txBody>
        </p:sp>
      </p:grpSp>
      <p:grpSp>
        <p:nvGrpSpPr>
          <p:cNvPr id="3" name="Group 2"/>
          <p:cNvGrpSpPr/>
          <p:nvPr/>
        </p:nvGrpSpPr>
        <p:grpSpPr>
          <a:xfrm>
            <a:off x="1651001" y="3364645"/>
            <a:ext cx="2633711" cy="2528156"/>
            <a:chOff x="1651001" y="3364645"/>
            <a:chExt cx="2633711" cy="2528156"/>
          </a:xfrm>
        </p:grpSpPr>
        <p:sp>
          <p:nvSpPr>
            <p:cNvPr id="25" name="Freeform 24"/>
            <p:cNvSpPr/>
            <p:nvPr/>
          </p:nvSpPr>
          <p:spPr>
            <a:xfrm>
              <a:off x="1651001" y="3364645"/>
              <a:ext cx="2633711" cy="2528156"/>
            </a:xfrm>
            <a:custGeom>
              <a:avLst/>
              <a:gdLst>
                <a:gd name="connsiteX0" fmla="*/ 0 w 2438400"/>
                <a:gd name="connsiteY0" fmla="*/ 1219200 h 2438400"/>
                <a:gd name="connsiteX1" fmla="*/ 1219200 w 2438400"/>
                <a:gd name="connsiteY1" fmla="*/ 0 h 2438400"/>
                <a:gd name="connsiteX2" fmla="*/ 2438400 w 2438400"/>
                <a:gd name="connsiteY2" fmla="*/ 1219200 h 2438400"/>
                <a:gd name="connsiteX3" fmla="*/ 1219200 w 2438400"/>
                <a:gd name="connsiteY3" fmla="*/ 2438400 h 2438400"/>
                <a:gd name="connsiteX4" fmla="*/ 0 w 2438400"/>
                <a:gd name="connsiteY4" fmla="*/ 12192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29617" tIns="629920" rIns="745743" bIns="467360" numCol="1" spcCol="1270" anchor="ctr" anchorCtr="0">
              <a:noAutofit/>
            </a:bodyPr>
            <a:lstStyle/>
            <a:p>
              <a:pPr lvl="0" algn="ctr" defTabSz="2133600">
                <a:lnSpc>
                  <a:spcPct val="90000"/>
                </a:lnSpc>
                <a:spcBef>
                  <a:spcPct val="0"/>
                </a:spcBef>
                <a:spcAft>
                  <a:spcPct val="35000"/>
                </a:spcAft>
              </a:pPr>
              <a:endParaRPr lang="en-US" kern="1200" dirty="0"/>
            </a:p>
          </p:txBody>
        </p:sp>
        <p:sp>
          <p:nvSpPr>
            <p:cNvPr id="28" name="TextBox 27"/>
            <p:cNvSpPr txBox="1"/>
            <p:nvPr/>
          </p:nvSpPr>
          <p:spPr>
            <a:xfrm>
              <a:off x="2037478" y="4203699"/>
              <a:ext cx="1930398" cy="707886"/>
            </a:xfrm>
            <a:prstGeom prst="rect">
              <a:avLst/>
            </a:prstGeom>
            <a:noFill/>
          </p:spPr>
          <p:txBody>
            <a:bodyPr wrap="square" rtlCol="0">
              <a:spAutoFit/>
            </a:bodyPr>
            <a:lstStyle/>
            <a:p>
              <a:pPr algn="ctr"/>
              <a:r>
                <a:rPr lang="en-US" sz="2000" dirty="0" smtClean="0"/>
                <a:t>Network Architecture</a:t>
              </a:r>
              <a:endParaRPr lang="en-US" sz="2000" dirty="0"/>
            </a:p>
          </p:txBody>
        </p:sp>
      </p:grpSp>
      <p:grpSp>
        <p:nvGrpSpPr>
          <p:cNvPr id="7" name="Group 6"/>
          <p:cNvGrpSpPr/>
          <p:nvPr/>
        </p:nvGrpSpPr>
        <p:grpSpPr>
          <a:xfrm>
            <a:off x="3980576" y="3446252"/>
            <a:ext cx="2633711" cy="2528156"/>
            <a:chOff x="3948446" y="3263045"/>
            <a:chExt cx="2633711" cy="2528156"/>
          </a:xfrm>
        </p:grpSpPr>
        <p:sp>
          <p:nvSpPr>
            <p:cNvPr id="24" name="Freeform 23"/>
            <p:cNvSpPr/>
            <p:nvPr/>
          </p:nvSpPr>
          <p:spPr>
            <a:xfrm>
              <a:off x="3948446" y="3263045"/>
              <a:ext cx="2633711" cy="2528156"/>
            </a:xfrm>
            <a:custGeom>
              <a:avLst/>
              <a:gdLst>
                <a:gd name="connsiteX0" fmla="*/ 0 w 2438400"/>
                <a:gd name="connsiteY0" fmla="*/ 1219200 h 2438400"/>
                <a:gd name="connsiteX1" fmla="*/ 1219200 w 2438400"/>
                <a:gd name="connsiteY1" fmla="*/ 0 h 2438400"/>
                <a:gd name="connsiteX2" fmla="*/ 2438400 w 2438400"/>
                <a:gd name="connsiteY2" fmla="*/ 1219200 h 2438400"/>
                <a:gd name="connsiteX3" fmla="*/ 1219200 w 2438400"/>
                <a:gd name="connsiteY3" fmla="*/ 2438400 h 2438400"/>
                <a:gd name="connsiteX4" fmla="*/ 0 w 2438400"/>
                <a:gd name="connsiteY4" fmla="*/ 12192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745744" tIns="629920" rIns="229616" bIns="467360" numCol="1" spcCol="1270" anchor="ctr" anchorCtr="0">
              <a:noAutofit/>
            </a:bodyPr>
            <a:lstStyle/>
            <a:p>
              <a:pPr lvl="0" algn="ctr" defTabSz="2133600">
                <a:lnSpc>
                  <a:spcPct val="90000"/>
                </a:lnSpc>
                <a:spcBef>
                  <a:spcPct val="0"/>
                </a:spcBef>
                <a:spcAft>
                  <a:spcPct val="35000"/>
                </a:spcAft>
              </a:pPr>
              <a:endParaRPr lang="en-US" kern="1200" dirty="0"/>
            </a:p>
          </p:txBody>
        </p:sp>
        <p:sp>
          <p:nvSpPr>
            <p:cNvPr id="29" name="TextBox 28"/>
            <p:cNvSpPr txBox="1"/>
            <p:nvPr/>
          </p:nvSpPr>
          <p:spPr>
            <a:xfrm>
              <a:off x="4314442" y="3987799"/>
              <a:ext cx="1930398" cy="1015663"/>
            </a:xfrm>
            <a:prstGeom prst="rect">
              <a:avLst/>
            </a:prstGeom>
            <a:noFill/>
          </p:spPr>
          <p:txBody>
            <a:bodyPr wrap="square" rtlCol="0">
              <a:spAutoFit/>
            </a:bodyPr>
            <a:lstStyle/>
            <a:p>
              <a:pPr algn="ctr"/>
              <a:r>
                <a:rPr lang="en-US" sz="2000" dirty="0" smtClean="0"/>
                <a:t>Performance Testing &amp; Measurement</a:t>
              </a:r>
              <a:endParaRPr lang="en-US" sz="2000" dirty="0"/>
            </a:p>
          </p:txBody>
        </p:sp>
      </p:grpSp>
      <p:sp>
        <p:nvSpPr>
          <p:cNvPr id="8" name="TextBox 7"/>
          <p:cNvSpPr txBox="1"/>
          <p:nvPr/>
        </p:nvSpPr>
        <p:spPr>
          <a:xfrm>
            <a:off x="745355" y="4256898"/>
            <a:ext cx="2317689" cy="1231106"/>
          </a:xfrm>
          <a:prstGeom prst="rect">
            <a:avLst/>
          </a:prstGeom>
          <a:noFill/>
        </p:spPr>
        <p:txBody>
          <a:bodyPr wrap="square" rtlCol="0">
            <a:spAutoFit/>
          </a:bodyPr>
          <a:lstStyle/>
          <a:p>
            <a:pPr marL="0" lvl="1"/>
            <a:r>
              <a:rPr lang="en-US" dirty="0"/>
              <a:t>Data Transfer </a:t>
            </a:r>
            <a:r>
              <a:rPr lang="en-US" dirty="0" smtClean="0"/>
              <a:t>Node</a:t>
            </a:r>
          </a:p>
          <a:p>
            <a:pPr marL="285750" indent="-285750">
              <a:buFont typeface="Arial"/>
              <a:buChar char="•"/>
            </a:pPr>
            <a:r>
              <a:rPr lang="en-US" sz="1400" dirty="0"/>
              <a:t>High performance</a:t>
            </a:r>
          </a:p>
          <a:p>
            <a:pPr marL="285750" indent="-285750">
              <a:buFont typeface="Arial"/>
              <a:buChar char="•"/>
            </a:pPr>
            <a:r>
              <a:rPr lang="en-US" sz="1400" dirty="0" smtClean="0"/>
              <a:t>Configured specifically for </a:t>
            </a:r>
            <a:r>
              <a:rPr lang="en-US" sz="1400" dirty="0"/>
              <a:t>data transfer</a:t>
            </a:r>
          </a:p>
          <a:p>
            <a:pPr marL="285750" indent="-285750">
              <a:buFont typeface="Arial"/>
              <a:buChar char="•"/>
            </a:pPr>
            <a:r>
              <a:rPr lang="en-US" sz="1400" dirty="0"/>
              <a:t>Proper tools</a:t>
            </a:r>
          </a:p>
        </p:txBody>
      </p:sp>
      <p:sp>
        <p:nvSpPr>
          <p:cNvPr id="16" name="TextBox 15"/>
          <p:cNvSpPr txBox="1"/>
          <p:nvPr/>
        </p:nvSpPr>
        <p:spPr>
          <a:xfrm>
            <a:off x="3320662" y="4267199"/>
            <a:ext cx="2381638" cy="1877437"/>
          </a:xfrm>
          <a:prstGeom prst="rect">
            <a:avLst/>
          </a:prstGeom>
          <a:noFill/>
        </p:spPr>
        <p:txBody>
          <a:bodyPr wrap="square" rtlCol="0">
            <a:spAutoFit/>
          </a:bodyPr>
          <a:lstStyle/>
          <a:p>
            <a:pPr lvl="0"/>
            <a:r>
              <a:rPr lang="en-US" dirty="0">
                <a:solidFill>
                  <a:prstClr val="black"/>
                </a:solidFill>
              </a:rPr>
              <a:t>Science DMZ</a:t>
            </a:r>
          </a:p>
          <a:p>
            <a:pPr marL="285750" lvl="0" indent="-285750">
              <a:buFont typeface="Arial"/>
              <a:buChar char="•"/>
            </a:pPr>
            <a:r>
              <a:rPr lang="en-US" sz="1400" dirty="0">
                <a:solidFill>
                  <a:prstClr val="black"/>
                </a:solidFill>
              </a:rPr>
              <a:t>Dedicated network location for high-speed data resources</a:t>
            </a:r>
          </a:p>
          <a:p>
            <a:pPr marL="285750" lvl="0" indent="-285750">
              <a:buFont typeface="Arial"/>
              <a:buChar char="•"/>
            </a:pPr>
            <a:r>
              <a:rPr lang="en-US" sz="1400" dirty="0">
                <a:solidFill>
                  <a:prstClr val="black"/>
                </a:solidFill>
              </a:rPr>
              <a:t>Appropriate security</a:t>
            </a:r>
          </a:p>
          <a:p>
            <a:pPr marL="285750" lvl="0" indent="-285750">
              <a:buFont typeface="Arial"/>
              <a:buChar char="•"/>
            </a:pPr>
            <a:r>
              <a:rPr lang="en-US" sz="1400" dirty="0">
                <a:solidFill>
                  <a:prstClr val="black"/>
                </a:solidFill>
              </a:rPr>
              <a:t>Easy to deploy - no need to redesign the whole network</a:t>
            </a:r>
          </a:p>
        </p:txBody>
      </p:sp>
      <p:sp>
        <p:nvSpPr>
          <p:cNvPr id="17" name="TextBox 16"/>
          <p:cNvSpPr txBox="1"/>
          <p:nvPr/>
        </p:nvSpPr>
        <p:spPr>
          <a:xfrm>
            <a:off x="5939274" y="4244198"/>
            <a:ext cx="2315726" cy="1661994"/>
          </a:xfrm>
          <a:prstGeom prst="rect">
            <a:avLst/>
          </a:prstGeom>
          <a:noFill/>
        </p:spPr>
        <p:txBody>
          <a:bodyPr wrap="square" rtlCol="0">
            <a:spAutoFit/>
          </a:bodyPr>
          <a:lstStyle/>
          <a:p>
            <a:r>
              <a:rPr lang="en-US" dirty="0" err="1" smtClean="0"/>
              <a:t>perfSONAR</a:t>
            </a:r>
            <a:r>
              <a:rPr lang="en-US" dirty="0" smtClean="0"/>
              <a:t>            </a:t>
            </a:r>
          </a:p>
          <a:p>
            <a:pPr marL="285750" indent="-285750">
              <a:buFont typeface="Arial"/>
              <a:buChar char="•"/>
            </a:pPr>
            <a:r>
              <a:rPr lang="en-US" sz="1400" dirty="0" smtClean="0"/>
              <a:t>Enables fault isolation</a:t>
            </a:r>
          </a:p>
          <a:p>
            <a:pPr marL="285750" indent="-285750">
              <a:buFont typeface="Arial"/>
              <a:buChar char="•"/>
            </a:pPr>
            <a:r>
              <a:rPr lang="en-US" sz="1400" dirty="0" smtClean="0"/>
              <a:t>Verify </a:t>
            </a:r>
            <a:r>
              <a:rPr lang="en-US" sz="1400" dirty="0"/>
              <a:t>correct operation</a:t>
            </a:r>
          </a:p>
          <a:p>
            <a:pPr marL="285750" indent="-285750">
              <a:buFont typeface="Arial"/>
              <a:buChar char="•"/>
            </a:pPr>
            <a:r>
              <a:rPr lang="en-US" sz="1400" dirty="0"/>
              <a:t>Widely </a:t>
            </a:r>
            <a:r>
              <a:rPr lang="en-US" sz="1400" dirty="0" smtClean="0"/>
              <a:t>deployed in ESnet and other networks, as well as sites and facilities</a:t>
            </a:r>
            <a:endParaRPr lang="en-US" sz="1400" dirty="0"/>
          </a:p>
        </p:txBody>
      </p:sp>
      <p:sp>
        <p:nvSpPr>
          <p:cNvPr id="18" name="Title 1"/>
          <p:cNvSpPr txBox="1">
            <a:spLocks/>
          </p:cNvSpPr>
          <p:nvPr/>
        </p:nvSpPr>
        <p:spPr bwMode="auto">
          <a:xfrm>
            <a:off x="609600" y="427038"/>
            <a:ext cx="70993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800" kern="1200">
                <a:solidFill>
                  <a:schemeClr val="tx1"/>
                </a:solidFill>
                <a:latin typeface="+mj-lt"/>
                <a:ea typeface="ＭＳ Ｐゴシック" pitchFamily="-108" charset="-128"/>
                <a:cs typeface="ＭＳ Ｐゴシック" pitchFamily="-108" charset="-128"/>
              </a:defRPr>
            </a:lvl1pPr>
            <a:lvl2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2pPr>
            <a:lvl3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3pPr>
            <a:lvl4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4pPr>
            <a:lvl5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5pPr>
            <a:lvl6pPr marL="4572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6pPr>
            <a:lvl7pPr marL="9144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7pPr>
            <a:lvl8pPr marL="13716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8pPr>
            <a:lvl9pPr marL="18288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9pPr>
          </a:lstStyle>
          <a:p>
            <a:r>
              <a:rPr lang="en-US" sz="3200" dirty="0" smtClean="0"/>
              <a:t>The Science DMZ Design Pattern</a:t>
            </a:r>
            <a:endParaRPr lang="en-US" sz="3200" dirty="0"/>
          </a:p>
        </p:txBody>
      </p:sp>
      <p:sp>
        <p:nvSpPr>
          <p:cNvPr id="21"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22"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38</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958032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27517 -2.59259E-6 " pathEditMode="relative" rAng="0" ptsTypes="AA">
                                      <p:cBhvr>
                                        <p:cTn id="6" dur="500" fill="hold"/>
                                        <p:tgtEl>
                                          <p:spTgt spid="6"/>
                                        </p:tgtEl>
                                        <p:attrNameLst>
                                          <p:attrName>ppt_x</p:attrName>
                                          <p:attrName>ppt_y</p:attrName>
                                        </p:attrNameLst>
                                      </p:cBhvr>
                                      <p:rCtr x="-13767" y="0"/>
                                    </p:animMotion>
                                  </p:childTnLst>
                                </p:cTn>
                              </p:par>
                            </p:childTnLst>
                          </p:cTn>
                        </p:par>
                        <p:par>
                          <p:cTn id="7" fill="hold">
                            <p:stCondLst>
                              <p:cond delay="500"/>
                            </p:stCondLst>
                            <p:childTnLst>
                              <p:par>
                                <p:cTn id="8" presetID="42" presetClass="path" presetSubtype="0" accel="50000" decel="50000" fill="hold" nodeType="afterEffect">
                                  <p:stCondLst>
                                    <p:cond delay="0"/>
                                  </p:stCondLst>
                                  <p:childTnLst>
                                    <p:animMotion origin="layout" path="M 3.61111E-6 1.11022E-16 L 0.1375 -0.25741 " pathEditMode="relative" rAng="0" ptsTypes="AA">
                                      <p:cBhvr>
                                        <p:cTn id="9" dur="500" fill="hold"/>
                                        <p:tgtEl>
                                          <p:spTgt spid="3"/>
                                        </p:tgtEl>
                                        <p:attrNameLst>
                                          <p:attrName>ppt_x</p:attrName>
                                          <p:attrName>ppt_y</p:attrName>
                                        </p:attrNameLst>
                                      </p:cBhvr>
                                      <p:rCtr x="6875" y="-12870"/>
                                    </p:animMotion>
                                  </p:childTnLst>
                                </p:cTn>
                              </p:par>
                            </p:childTnLst>
                          </p:cTn>
                        </p:par>
                        <p:par>
                          <p:cTn id="10" fill="hold">
                            <p:stCondLst>
                              <p:cond delay="1000"/>
                            </p:stCondLst>
                            <p:childTnLst>
                              <p:par>
                                <p:cTn id="11" presetID="42" presetClass="path" presetSubtype="0" accel="50000" decel="50000" fill="hold" nodeType="afterEffect">
                                  <p:stCondLst>
                                    <p:cond delay="0"/>
                                  </p:stCondLst>
                                  <p:childTnLst>
                                    <p:animMotion origin="layout" path="M 3.33333E-6 4.44444E-6 L 0.14791 -0.26899 " pathEditMode="relative" rAng="0" ptsTypes="AA">
                                      <p:cBhvr>
                                        <p:cTn id="12" dur="500" fill="hold"/>
                                        <p:tgtEl>
                                          <p:spTgt spid="7"/>
                                        </p:tgtEl>
                                        <p:attrNameLst>
                                          <p:attrName>ppt_x</p:attrName>
                                          <p:attrName>ppt_y</p:attrName>
                                        </p:attrNameLst>
                                      </p:cBhvr>
                                      <p:rCtr x="7396" y="-13449"/>
                                    </p:animMotion>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Abstract or Prototype Deployment</a:t>
            </a:r>
            <a:endParaRPr lang="en-US" sz="3200" dirty="0"/>
          </a:p>
        </p:txBody>
      </p:sp>
      <p:sp>
        <p:nvSpPr>
          <p:cNvPr id="3" name="Content Placeholder 2"/>
          <p:cNvSpPr>
            <a:spLocks noGrp="1"/>
          </p:cNvSpPr>
          <p:nvPr>
            <p:ph idx="1"/>
          </p:nvPr>
        </p:nvSpPr>
        <p:spPr/>
        <p:txBody>
          <a:bodyPr/>
          <a:lstStyle/>
          <a:p>
            <a:r>
              <a:rPr lang="en-US" dirty="0" smtClean="0"/>
              <a:t>Add-on to existing network infrastructure</a:t>
            </a:r>
          </a:p>
          <a:p>
            <a:pPr lvl="1"/>
            <a:r>
              <a:rPr lang="en-US" dirty="0" smtClean="0"/>
              <a:t>All that is required is a port on the border router</a:t>
            </a:r>
          </a:p>
          <a:p>
            <a:pPr lvl="1"/>
            <a:r>
              <a:rPr lang="en-US" dirty="0" smtClean="0"/>
              <a:t>Small footprint, pre-production commitment</a:t>
            </a:r>
          </a:p>
          <a:p>
            <a:r>
              <a:rPr lang="en-US" dirty="0" smtClean="0"/>
              <a:t>Easy to experiment with components and technologies</a:t>
            </a:r>
          </a:p>
          <a:p>
            <a:pPr lvl="1"/>
            <a:r>
              <a:rPr lang="en-US" dirty="0" smtClean="0"/>
              <a:t>DTN prototyping</a:t>
            </a:r>
          </a:p>
          <a:p>
            <a:pPr lvl="1"/>
            <a:r>
              <a:rPr lang="en-US" dirty="0" smtClean="0"/>
              <a:t>perfSONAR testing</a:t>
            </a:r>
          </a:p>
          <a:p>
            <a:r>
              <a:rPr lang="en-US" dirty="0" smtClean="0"/>
              <a:t>Limited scope makes security policy exceptions easy</a:t>
            </a:r>
          </a:p>
          <a:p>
            <a:pPr lvl="1"/>
            <a:r>
              <a:rPr lang="en-US" dirty="0" smtClean="0"/>
              <a:t>Only allow traffic from partners</a:t>
            </a:r>
          </a:p>
          <a:p>
            <a:pPr lvl="1"/>
            <a:r>
              <a:rPr lang="en-US" dirty="0" smtClean="0"/>
              <a:t>Add-on to production infrastructure – lower risk</a:t>
            </a:r>
            <a:endParaRPr lang="en-US" dirty="0"/>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7"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39</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6245027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ICNWG purpose and </a:t>
            </a:r>
            <a:r>
              <a:rPr lang="en-US" dirty="0" smtClean="0"/>
              <a:t>goals</a:t>
            </a:r>
            <a:endParaRPr lang="en-US" dirty="0"/>
          </a:p>
        </p:txBody>
      </p:sp>
      <p:pic>
        <p:nvPicPr>
          <p:cNvPr id="8" name="Picture 7" descr="14-ESN-0712_ICNWG_Logo_Final_CMYK.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00400" y="1540246"/>
            <a:ext cx="3595643" cy="2237745"/>
          </a:xfrm>
          <a:prstGeom prst="rect">
            <a:avLst/>
          </a:prstGeom>
        </p:spPr>
      </p:pic>
      <p:sp>
        <p:nvSpPr>
          <p:cNvPr id="3" name="Content Placeholder 2"/>
          <p:cNvSpPr>
            <a:spLocks noGrp="1"/>
          </p:cNvSpPr>
          <p:nvPr>
            <p:ph idx="1"/>
          </p:nvPr>
        </p:nvSpPr>
        <p:spPr>
          <a:xfrm>
            <a:off x="457200" y="1220570"/>
            <a:ext cx="5806278" cy="4724618"/>
          </a:xfrm>
        </p:spPr>
        <p:txBody>
          <a:bodyPr>
            <a:normAutofit lnSpcReduction="10000"/>
          </a:bodyPr>
          <a:lstStyle/>
          <a:p>
            <a:r>
              <a:rPr lang="en-US" sz="1800" dirty="0" smtClean="0"/>
              <a:t>International Climate Network Working Group</a:t>
            </a:r>
          </a:p>
          <a:p>
            <a:pPr lvl="1"/>
            <a:r>
              <a:rPr lang="en-US" sz="1600" dirty="0" smtClean="0"/>
              <a:t>ESGF working group</a:t>
            </a:r>
          </a:p>
          <a:p>
            <a:pPr lvl="1"/>
            <a:r>
              <a:rPr lang="en-US" sz="1600" dirty="0" smtClean="0"/>
              <a:t>Currently congruent with EYR-Global award</a:t>
            </a:r>
          </a:p>
          <a:p>
            <a:pPr lvl="1"/>
            <a:r>
              <a:rPr lang="en-US" sz="1600" dirty="0" smtClean="0">
                <a:hlinkClick r:id="rId4"/>
              </a:rPr>
              <a:t>http</a:t>
            </a:r>
            <a:r>
              <a:rPr lang="en-US" sz="1600" dirty="0">
                <a:hlinkClick r:id="rId4"/>
              </a:rPr>
              <a:t>://icnwg.llnl.gov</a:t>
            </a:r>
            <a:r>
              <a:rPr lang="en-US" sz="1600" dirty="0" smtClean="0">
                <a:hlinkClick r:id="rId4"/>
              </a:rPr>
              <a:t>/</a:t>
            </a:r>
            <a:endParaRPr lang="en-US" sz="1600" dirty="0" smtClean="0"/>
          </a:p>
          <a:p>
            <a:r>
              <a:rPr lang="en-US" sz="2000" dirty="0" smtClean="0"/>
              <a:t>Purpose: improve data transfer performance between major climate data facilities</a:t>
            </a:r>
          </a:p>
          <a:p>
            <a:pPr lvl="1"/>
            <a:r>
              <a:rPr lang="en-US" sz="1600" dirty="0" smtClean="0"/>
              <a:t>Current tools (http/</a:t>
            </a:r>
            <a:r>
              <a:rPr lang="en-US" sz="1600" dirty="0" err="1" smtClean="0"/>
              <a:t>wget</a:t>
            </a:r>
            <a:r>
              <a:rPr lang="en-US" sz="1600" dirty="0" smtClean="0"/>
              <a:t>) won’t scale to CMIP6 data volumes</a:t>
            </a:r>
          </a:p>
          <a:p>
            <a:pPr lvl="1"/>
            <a:r>
              <a:rPr lang="en-US" sz="1600" dirty="0" smtClean="0"/>
              <a:t>Technologies exist to significantly improve performance</a:t>
            </a:r>
          </a:p>
          <a:p>
            <a:pPr lvl="2"/>
            <a:r>
              <a:rPr lang="en-US" sz="1400" dirty="0" smtClean="0"/>
              <a:t>Science DMZ</a:t>
            </a:r>
          </a:p>
          <a:p>
            <a:pPr lvl="2"/>
            <a:r>
              <a:rPr lang="en-US" sz="1400" dirty="0" smtClean="0"/>
              <a:t>Globus</a:t>
            </a:r>
          </a:p>
          <a:p>
            <a:r>
              <a:rPr lang="en-US" sz="1800" dirty="0" smtClean="0"/>
              <a:t>Near-term goals – replication workflow using GridFTP</a:t>
            </a:r>
          </a:p>
          <a:p>
            <a:pPr lvl="1"/>
            <a:r>
              <a:rPr lang="en-US" sz="1600" dirty="0" smtClean="0"/>
              <a:t>500MB/sec network performance by May 2014</a:t>
            </a:r>
          </a:p>
          <a:p>
            <a:pPr lvl="1"/>
            <a:r>
              <a:rPr lang="en-US" sz="1600" dirty="0" smtClean="0"/>
              <a:t>500MB/sec (4Gbps) disk to disk transfer by August 2014</a:t>
            </a:r>
          </a:p>
          <a:p>
            <a:r>
              <a:rPr lang="en-US" sz="1800" dirty="0" smtClean="0"/>
              <a:t>Longer-term goals</a:t>
            </a:r>
          </a:p>
          <a:p>
            <a:pPr lvl="1"/>
            <a:r>
              <a:rPr lang="en-US" sz="1600" dirty="0" smtClean="0"/>
              <a:t>1GB/sec (8Gbps) disk to disk by August 2015</a:t>
            </a:r>
          </a:p>
          <a:p>
            <a:pPr lvl="1"/>
            <a:r>
              <a:rPr lang="en-US" sz="1600" dirty="0" smtClean="0"/>
              <a:t>2GB/sec (16Gbps) disk to disk by June 2016 (stretch goal)</a:t>
            </a:r>
          </a:p>
          <a:p>
            <a:pPr lvl="1"/>
            <a:endParaRPr lang="en-US" sz="1600" dirty="0" smtClean="0"/>
          </a:p>
        </p:txBody>
      </p:sp>
      <p:sp>
        <p:nvSpPr>
          <p:cNvPr id="4" name="Date Placeholder 3"/>
          <p:cNvSpPr>
            <a:spLocks noGrp="1"/>
          </p:cNvSpPr>
          <p:nvPr>
            <p:ph type="dt" sz="half" idx="10"/>
          </p:nvPr>
        </p:nvSpPr>
        <p:spPr/>
        <p:txBody>
          <a:bodyPr/>
          <a:lstStyle/>
          <a:p>
            <a:pPr>
              <a:defRPr/>
            </a:pPr>
            <a:fld id="{DC2BA070-C317-9242-9F22-9571CC7F1A9D}" type="datetime1">
              <a:rPr lang="en-US" smtClean="0"/>
              <a:pPr>
                <a:defRPr/>
              </a:pPr>
              <a:t>12/9/14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7E752FB-DA03-D14D-B545-3889A4389154}" type="slidenum">
              <a:rPr lang="en-US" smtClean="0"/>
              <a:pPr>
                <a:defRPr/>
              </a:pPr>
              <a:t>4</a:t>
            </a:fld>
            <a:endParaRPr lang="en-US" dirty="0"/>
          </a:p>
        </p:txBody>
      </p:sp>
    </p:spTree>
    <p:extLst>
      <p:ext uri="{BB962C8B-B14F-4D97-AF65-F5344CB8AC3E}">
        <p14:creationId xmlns:p14="http://schemas.microsoft.com/office/powerpoint/2010/main" val="2528489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652"/>
            <a:ext cx="7416800" cy="1143000"/>
          </a:xfrm>
        </p:spPr>
        <p:txBody>
          <a:bodyPr/>
          <a:lstStyle/>
          <a:p>
            <a:r>
              <a:rPr lang="en-US" sz="3200" dirty="0"/>
              <a:t>Science </a:t>
            </a:r>
            <a:r>
              <a:rPr lang="en-US" sz="3200" dirty="0" smtClean="0"/>
              <a:t>DMZ Design Pattern (Abstract)</a:t>
            </a:r>
            <a:endParaRPr lang="en-US" sz="3200" dirty="0"/>
          </a:p>
        </p:txBody>
      </p:sp>
      <p:pic>
        <p:nvPicPr>
          <p:cNvPr id="6" name="Content Placeholder 5" descr="science-dmz-simple.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7305" t="9838" r="18675" b="12887"/>
          <a:stretch/>
        </p:blipFill>
        <p:spPr>
          <a:xfrm rot="5400000">
            <a:off x="1950704" y="-511451"/>
            <a:ext cx="5268779" cy="8229602"/>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40</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34765792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652"/>
            <a:ext cx="7099300" cy="1143000"/>
          </a:xfrm>
        </p:spPr>
        <p:txBody>
          <a:bodyPr/>
          <a:lstStyle/>
          <a:p>
            <a:r>
              <a:rPr lang="en-US" sz="3200" dirty="0" smtClean="0"/>
              <a:t>Local And Wide Area Data Flows</a:t>
            </a:r>
            <a:endParaRPr lang="en-US" sz="3200" dirty="0"/>
          </a:p>
        </p:txBody>
      </p:sp>
      <p:pic>
        <p:nvPicPr>
          <p:cNvPr id="7" name="Content Placeholder 6" descr="science-dmz-simple-vc-v3.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408" t="14427" b="14427"/>
          <a:stretch/>
        </p:blipFill>
        <p:spPr>
          <a:xfrm>
            <a:off x="-1057047" y="731248"/>
            <a:ext cx="10820553" cy="5868282"/>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41</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51472167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Support For Multiple Projects</a:t>
            </a:r>
            <a:endParaRPr lang="en-US" sz="3200" dirty="0"/>
          </a:p>
        </p:txBody>
      </p:sp>
      <p:sp>
        <p:nvSpPr>
          <p:cNvPr id="3" name="Content Placeholder 2"/>
          <p:cNvSpPr>
            <a:spLocks noGrp="1"/>
          </p:cNvSpPr>
          <p:nvPr>
            <p:ph idx="1"/>
          </p:nvPr>
        </p:nvSpPr>
        <p:spPr/>
        <p:txBody>
          <a:bodyPr/>
          <a:lstStyle/>
          <a:p>
            <a:r>
              <a:rPr lang="en-US" dirty="0" smtClean="0"/>
              <a:t>Science DMZ architecture allows multiple projects to put DTNs in place</a:t>
            </a:r>
          </a:p>
          <a:p>
            <a:pPr lvl="1"/>
            <a:r>
              <a:rPr lang="en-US" dirty="0" smtClean="0"/>
              <a:t>Modular architecture</a:t>
            </a:r>
          </a:p>
          <a:p>
            <a:pPr lvl="1"/>
            <a:r>
              <a:rPr lang="en-US" dirty="0" smtClean="0"/>
              <a:t>Centralized location for data servers</a:t>
            </a:r>
          </a:p>
          <a:p>
            <a:r>
              <a:rPr lang="en-US" dirty="0" smtClean="0"/>
              <a:t>This may or may not work well depending on institutional politics</a:t>
            </a:r>
          </a:p>
          <a:p>
            <a:pPr lvl="1"/>
            <a:r>
              <a:rPr lang="en-US" dirty="0" smtClean="0"/>
              <a:t>Issues such as physical security can make this a non-starter</a:t>
            </a:r>
          </a:p>
          <a:p>
            <a:pPr lvl="1"/>
            <a:r>
              <a:rPr lang="en-US" dirty="0" smtClean="0"/>
              <a:t>On the other hand, some shops already have service models in place</a:t>
            </a:r>
          </a:p>
          <a:p>
            <a:r>
              <a:rPr lang="en-US" dirty="0" smtClean="0"/>
              <a:t>On balance, this can provide a cost savings – it depends</a:t>
            </a:r>
          </a:p>
          <a:p>
            <a:pPr lvl="1"/>
            <a:r>
              <a:rPr lang="en-US" dirty="0" smtClean="0"/>
              <a:t>Central support for data servers vs. carrying data flows</a:t>
            </a:r>
          </a:p>
          <a:p>
            <a:pPr lvl="1"/>
            <a:r>
              <a:rPr lang="en-US" dirty="0" smtClean="0"/>
              <a:t>How far do the data flows have to go?</a:t>
            </a:r>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42</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8821230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smtClean="0"/>
              <a:t>Multiple Projects</a:t>
            </a:r>
            <a:endParaRPr lang="en-US" sz="3200" dirty="0"/>
          </a:p>
        </p:txBody>
      </p:sp>
      <p:pic>
        <p:nvPicPr>
          <p:cNvPr id="10" name="Content Placeholder 9" descr="science-dmz-aggregate-jt-talk-v4.pdf"/>
          <p:cNvPicPr>
            <a:picLocks noGrp="1" noChangeAspect="1"/>
          </p:cNvPicPr>
          <p:nvPr>
            <p:ph idx="1"/>
          </p:nvPr>
        </p:nvPicPr>
        <p:blipFill>
          <a:blip r:embed="rId2" cstate="screen">
            <a:extLst>
              <a:ext uri="{28A0092B-C50C-407E-A947-70E740481C1C}">
                <a14:useLocalDpi xmlns:a14="http://schemas.microsoft.com/office/drawing/2010/main"/>
              </a:ext>
            </a:extLst>
          </a:blip>
          <a:srcRect t="14427" b="14427"/>
          <a:stretch>
            <a:fillRect/>
          </a:stretch>
        </p:blipFill>
        <p:spPr>
          <a:xfrm>
            <a:off x="-223215" y="889645"/>
            <a:ext cx="10111889" cy="5338162"/>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1"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43</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92772405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Supercomputer Center Deployment</a:t>
            </a:r>
            <a:endParaRPr lang="en-US" sz="3200" dirty="0"/>
          </a:p>
        </p:txBody>
      </p:sp>
      <p:sp>
        <p:nvSpPr>
          <p:cNvPr id="3" name="Content Placeholder 2"/>
          <p:cNvSpPr>
            <a:spLocks noGrp="1"/>
          </p:cNvSpPr>
          <p:nvPr>
            <p:ph idx="1"/>
          </p:nvPr>
        </p:nvSpPr>
        <p:spPr/>
        <p:txBody>
          <a:bodyPr>
            <a:normAutofit fontScale="92500" lnSpcReduction="10000"/>
          </a:bodyPr>
          <a:lstStyle/>
          <a:p>
            <a:r>
              <a:rPr lang="en-US" smtClean="0"/>
              <a:t>High-performance networking is assumed in this environment</a:t>
            </a:r>
          </a:p>
          <a:p>
            <a:pPr lvl="1"/>
            <a:r>
              <a:rPr lang="en-US" smtClean="0"/>
              <a:t>Data flows between systems, between systems and storage, wide area, etc.</a:t>
            </a:r>
          </a:p>
          <a:p>
            <a:pPr lvl="1"/>
            <a:r>
              <a:rPr lang="en-US" smtClean="0"/>
              <a:t>Global filesystem often ties resources together</a:t>
            </a:r>
          </a:p>
          <a:p>
            <a:pPr lvl="2"/>
            <a:r>
              <a:rPr lang="en-US" smtClean="0"/>
              <a:t>Portions of this may not run over Ethernet (e.g. IB)</a:t>
            </a:r>
          </a:p>
          <a:p>
            <a:pPr lvl="2"/>
            <a:r>
              <a:rPr lang="en-US" smtClean="0"/>
              <a:t>Implications for Data Transfer Nodes</a:t>
            </a:r>
          </a:p>
          <a:p>
            <a:r>
              <a:rPr lang="en-US" smtClean="0"/>
              <a:t>“Science DMZ” may not look like a discrete entity here</a:t>
            </a:r>
          </a:p>
          <a:p>
            <a:pPr lvl="1"/>
            <a:r>
              <a:rPr lang="en-US" smtClean="0"/>
              <a:t>By the time you get through interconnecting all the resources, you end up with most of the network in the Science DMZ</a:t>
            </a:r>
          </a:p>
          <a:p>
            <a:pPr lvl="1"/>
            <a:r>
              <a:rPr lang="en-US" smtClean="0"/>
              <a:t>This is as it should be – the point is appropriate deployment of tools, configuration, policy control, etc.</a:t>
            </a:r>
          </a:p>
          <a:p>
            <a:r>
              <a:rPr lang="en-US" smtClean="0"/>
              <a:t>Office networks can look like an afterthought, but they aren’t</a:t>
            </a:r>
          </a:p>
          <a:p>
            <a:pPr lvl="1"/>
            <a:r>
              <a:rPr lang="en-US" smtClean="0"/>
              <a:t>Deployed with appropriate security controls</a:t>
            </a:r>
          </a:p>
          <a:p>
            <a:pPr lvl="1"/>
            <a:r>
              <a:rPr lang="en-US" smtClean="0"/>
              <a:t>Office infrastructure need not be sized for science traffic</a:t>
            </a:r>
            <a:endParaRPr lang="en-US" dirty="0"/>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7"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44</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66974687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Supercomputer Center</a:t>
            </a:r>
            <a:endParaRPr lang="en-US" sz="3200" dirty="0"/>
          </a:p>
        </p:txBody>
      </p:sp>
      <p:pic>
        <p:nvPicPr>
          <p:cNvPr id="6" name="Content Placeholder 5" descr="science-dmz-aggregate-jt-talk-v2.pdf"/>
          <p:cNvPicPr>
            <a:picLocks noGrp="1" noChangeAspect="1"/>
          </p:cNvPicPr>
          <p:nvPr>
            <p:ph idx="1"/>
          </p:nvPr>
        </p:nvPicPr>
        <p:blipFill>
          <a:blip r:embed="rId3" cstate="screen">
            <a:extLst>
              <a:ext uri="{28A0092B-C50C-407E-A947-70E740481C1C}">
                <a14:useLocalDpi xmlns:a14="http://schemas.microsoft.com/office/drawing/2010/main"/>
              </a:ext>
            </a:extLst>
          </a:blip>
          <a:srcRect t="14427" b="14427"/>
          <a:stretch>
            <a:fillRect/>
          </a:stretch>
        </p:blipFill>
        <p:spPr>
          <a:xfrm>
            <a:off x="-208095" y="1101300"/>
            <a:ext cx="10558889" cy="5574138"/>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45</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75842407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Supercomputer Center Data Path</a:t>
            </a:r>
            <a:endParaRPr lang="en-US" sz="3200" dirty="0"/>
          </a:p>
        </p:txBody>
      </p:sp>
      <p:pic>
        <p:nvPicPr>
          <p:cNvPr id="6" name="Content Placeholder 5" descr="science-dmz-aggregate-jt-talk-v2.pdf"/>
          <p:cNvPicPr>
            <a:picLocks noGrp="1" noChangeAspect="1"/>
          </p:cNvPicPr>
          <p:nvPr>
            <p:ph idx="1"/>
          </p:nvPr>
        </p:nvPicPr>
        <p:blipFill>
          <a:blip r:embed="rId3" cstate="screen">
            <a:extLst>
              <a:ext uri="{28A0092B-C50C-407E-A947-70E740481C1C}">
                <a14:useLocalDpi xmlns:a14="http://schemas.microsoft.com/office/drawing/2010/main"/>
              </a:ext>
            </a:extLst>
          </a:blip>
          <a:srcRect t="14427" b="14427"/>
          <a:stretch>
            <a:fillRect/>
          </a:stretch>
        </p:blipFill>
        <p:spPr>
          <a:xfrm>
            <a:off x="-240755" y="987607"/>
            <a:ext cx="10176256" cy="5596549"/>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46</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50805185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Major Data Site Deployment</a:t>
            </a:r>
            <a:endParaRPr lang="en-US" sz="3200" dirty="0"/>
          </a:p>
        </p:txBody>
      </p:sp>
      <p:sp>
        <p:nvSpPr>
          <p:cNvPr id="3" name="Content Placeholder 2"/>
          <p:cNvSpPr>
            <a:spLocks noGrp="1"/>
          </p:cNvSpPr>
          <p:nvPr>
            <p:ph idx="1"/>
          </p:nvPr>
        </p:nvSpPr>
        <p:spPr/>
        <p:txBody>
          <a:bodyPr/>
          <a:lstStyle/>
          <a:p>
            <a:r>
              <a:rPr lang="en-US" dirty="0" smtClean="0"/>
              <a:t>In some cases, large scale data service is the major driver</a:t>
            </a:r>
          </a:p>
          <a:p>
            <a:pPr lvl="1"/>
            <a:r>
              <a:rPr lang="en-US" dirty="0" smtClean="0"/>
              <a:t>Huge volumes of data (Petabytes</a:t>
            </a:r>
            <a:r>
              <a:rPr lang="en-US" dirty="0"/>
              <a:t> </a:t>
            </a:r>
            <a:r>
              <a:rPr lang="en-US" dirty="0" smtClean="0"/>
              <a:t>or more) – ingest, export</a:t>
            </a:r>
          </a:p>
          <a:p>
            <a:pPr lvl="1"/>
            <a:r>
              <a:rPr lang="en-US" dirty="0"/>
              <a:t>Large number of external hosts accessing/submitting data</a:t>
            </a:r>
          </a:p>
          <a:p>
            <a:r>
              <a:rPr lang="en-US" dirty="0" smtClean="0"/>
              <a:t>Single-pipe deployments don’t work</a:t>
            </a:r>
          </a:p>
          <a:p>
            <a:pPr lvl="1"/>
            <a:r>
              <a:rPr lang="en-US" dirty="0" smtClean="0"/>
              <a:t>Everything is parallel</a:t>
            </a:r>
          </a:p>
          <a:p>
            <a:pPr lvl="2"/>
            <a:r>
              <a:rPr lang="en-US" dirty="0" smtClean="0"/>
              <a:t>Networks (Nx10G LAGs, soon to be Nx100G)</a:t>
            </a:r>
          </a:p>
          <a:p>
            <a:pPr lvl="2"/>
            <a:r>
              <a:rPr lang="en-US" dirty="0" smtClean="0"/>
              <a:t>Hosts – data transfer clusters, no individual DTNs</a:t>
            </a:r>
          </a:p>
          <a:p>
            <a:pPr lvl="2"/>
            <a:r>
              <a:rPr lang="en-US" dirty="0" smtClean="0"/>
              <a:t>WAN connections – multiple entry, redundant equipment</a:t>
            </a:r>
          </a:p>
          <a:p>
            <a:pPr lvl="1"/>
            <a:r>
              <a:rPr lang="en-US" dirty="0" smtClean="0"/>
              <a:t>Choke points (e.g. firewalls) just cause problems</a:t>
            </a:r>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7"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47</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69901996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Data Site – Architecture</a:t>
            </a:r>
            <a:endParaRPr lang="en-US" sz="3200" dirty="0"/>
          </a:p>
        </p:txBody>
      </p:sp>
      <p:pic>
        <p:nvPicPr>
          <p:cNvPr id="8" name="Content Placeholder 7" descr="science-dmz-aggregate-jt-talk-v4.pdf"/>
          <p:cNvPicPr>
            <a:picLocks noGrp="1" noChangeAspect="1"/>
          </p:cNvPicPr>
          <p:nvPr>
            <p:ph idx="1"/>
          </p:nvPr>
        </p:nvPicPr>
        <p:blipFill>
          <a:blip r:embed="rId3" cstate="screen">
            <a:extLst>
              <a:ext uri="{28A0092B-C50C-407E-A947-70E740481C1C}">
                <a14:useLocalDpi xmlns:a14="http://schemas.microsoft.com/office/drawing/2010/main"/>
              </a:ext>
            </a:extLst>
          </a:blip>
          <a:srcRect t="14427" b="14427"/>
          <a:stretch>
            <a:fillRect/>
          </a:stretch>
        </p:blipFill>
        <p:spPr>
          <a:xfrm>
            <a:off x="-1" y="1417638"/>
            <a:ext cx="9828193" cy="5405128"/>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48</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1865717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Data Site – Data Path</a:t>
            </a:r>
            <a:endParaRPr lang="en-US" sz="3200" dirty="0"/>
          </a:p>
        </p:txBody>
      </p:sp>
      <p:pic>
        <p:nvPicPr>
          <p:cNvPr id="8" name="Content Placeholder 7" descr="science-dmz-aggregate-jt-talk-v4.pdf"/>
          <p:cNvPicPr>
            <a:picLocks noGrp="1" noChangeAspect="1"/>
          </p:cNvPicPr>
          <p:nvPr>
            <p:ph idx="1"/>
          </p:nvPr>
        </p:nvPicPr>
        <p:blipFill>
          <a:blip r:embed="rId3" cstate="screen">
            <a:extLst>
              <a:ext uri="{28A0092B-C50C-407E-A947-70E740481C1C}">
                <a14:useLocalDpi xmlns:a14="http://schemas.microsoft.com/office/drawing/2010/main"/>
              </a:ext>
            </a:extLst>
          </a:blip>
          <a:srcRect t="14427" b="14427"/>
          <a:stretch>
            <a:fillRect/>
          </a:stretch>
        </p:blipFill>
        <p:spPr>
          <a:xfrm>
            <a:off x="0" y="1207127"/>
            <a:ext cx="9569468" cy="5051813"/>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49</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9362126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28510236"/>
              </p:ext>
            </p:extLst>
          </p:nvPr>
        </p:nvGraphicFramePr>
        <p:xfrm>
          <a:off x="49611" y="396908"/>
          <a:ext cx="9083049" cy="6220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ESGF Modeling 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65641" y="0"/>
            <a:ext cx="2483383" cy="1411363"/>
          </a:xfrm>
          <a:prstGeom prst="rect">
            <a:avLst/>
          </a:prstGeom>
          <a:ln>
            <a:noFill/>
          </a:ln>
          <a:effectLst>
            <a:outerShdw blurRad="292100" dist="139700" dir="2700000" algn="tl" rotWithShape="0">
              <a:srgbClr val="333333">
                <a:alpha val="65000"/>
              </a:srgbClr>
            </a:outerShdw>
          </a:effectLst>
        </p:spPr>
      </p:pic>
      <p:pic>
        <p:nvPicPr>
          <p:cNvPr id="4" name="Picture 3" descr="14-ESN-0712_ICNWG_Logo_Final_RGB copy.png"/>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colorTemperature colorTemp="4700"/>
                    </a14:imgEffect>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3255697" y="2039188"/>
            <a:ext cx="2516150" cy="1565924"/>
          </a:xfrm>
          <a:prstGeom prst="rect">
            <a:avLst/>
          </a:prstGeom>
          <a:ln>
            <a:noFill/>
          </a:ln>
          <a:effectLst>
            <a:outerShdw blurRad="292100" dist="139700" dir="2700000" algn="tl" rotWithShape="0">
              <a:srgbClr val="333333">
                <a:alpha val="65000"/>
              </a:srgbClr>
            </a:outerShdw>
          </a:effectLst>
        </p:spPr>
      </p:pic>
      <p:pic>
        <p:nvPicPr>
          <p:cNvPr id="6" name="Picture 5" descr="EYRglobalWEB-01.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150309" y="-113402"/>
            <a:ext cx="4484062" cy="1295620"/>
          </a:xfrm>
          <a:prstGeom prst="rect">
            <a:avLst/>
          </a:prstGeom>
          <a:ln>
            <a:noFill/>
          </a:ln>
          <a:effectLst>
            <a:outerShdw blurRad="292100" dist="139700" dir="2700000" algn="tl" rotWithShape="0">
              <a:srgbClr val="333333">
                <a:alpha val="65000"/>
              </a:srgbClr>
            </a:outerShdw>
          </a:effectLst>
        </p:spPr>
      </p:pic>
      <p:pic>
        <p:nvPicPr>
          <p:cNvPr id="7" name="Picture 6" descr="SURFnet_transparant.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501362" y="5432093"/>
            <a:ext cx="1530125" cy="629814"/>
          </a:xfrm>
          <a:prstGeom prst="rect">
            <a:avLst/>
          </a:prstGeom>
        </p:spPr>
      </p:pic>
      <p:pic>
        <p:nvPicPr>
          <p:cNvPr id="9" name="Picture 8" descr="Janet_Primary_CMYK_maste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982813" y="4600747"/>
            <a:ext cx="1498397" cy="758845"/>
          </a:xfrm>
          <a:prstGeom prst="rect">
            <a:avLst/>
          </a:prstGeom>
        </p:spPr>
      </p:pic>
      <p:pic>
        <p:nvPicPr>
          <p:cNvPr id="11" name="Picture 10" descr="internet2_logo_colorpos_eps-3.eps"/>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594226" y="3388250"/>
            <a:ext cx="1308100" cy="965200"/>
          </a:xfrm>
          <a:prstGeom prst="rect">
            <a:avLst/>
          </a:prstGeom>
        </p:spPr>
      </p:pic>
      <p:pic>
        <p:nvPicPr>
          <p:cNvPr id="12" name="Picture 11" descr="FUNETLOGO295R431_edit.eps"/>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06841" y="2343140"/>
            <a:ext cx="1127530" cy="337532"/>
          </a:xfrm>
          <a:prstGeom prst="rect">
            <a:avLst/>
          </a:prstGeom>
        </p:spPr>
      </p:pic>
      <p:pic>
        <p:nvPicPr>
          <p:cNvPr id="13" name="Picture 12" descr="ESnet_Logo_No_SpellOut_CMYK.eps"/>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427871" y="1359276"/>
            <a:ext cx="1485878" cy="444900"/>
          </a:xfrm>
          <a:prstGeom prst="rect">
            <a:avLst/>
          </a:prstGeom>
        </p:spPr>
      </p:pic>
      <p:pic>
        <p:nvPicPr>
          <p:cNvPr id="15" name="Picture 14" descr="NSF_Logo.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960938" y="1456545"/>
            <a:ext cx="723078" cy="740939"/>
          </a:xfrm>
          <a:prstGeom prst="rect">
            <a:avLst/>
          </a:prstGeom>
          <a:noFill/>
          <a:ln>
            <a:noFill/>
          </a:ln>
        </p:spPr>
      </p:pic>
      <p:pic>
        <p:nvPicPr>
          <p:cNvPr id="17" name="Picture 16" descr="LLL.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473264" y="2395032"/>
            <a:ext cx="516834" cy="502331"/>
          </a:xfrm>
          <a:prstGeom prst="rect">
            <a:avLst/>
          </a:prstGeom>
          <a:noFill/>
          <a:ln>
            <a:noFill/>
          </a:ln>
        </p:spPr>
      </p:pic>
      <p:pic>
        <p:nvPicPr>
          <p:cNvPr id="19" name="Picture 18" descr="SCI-logo-transparent-black.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987396" y="2876061"/>
            <a:ext cx="927429" cy="477630"/>
          </a:xfrm>
          <a:prstGeom prst="rect">
            <a:avLst/>
          </a:prstGeom>
          <a:noFill/>
          <a:ln>
            <a:noFill/>
          </a:ln>
        </p:spPr>
      </p:pic>
      <p:pic>
        <p:nvPicPr>
          <p:cNvPr id="25" name="Picture 6" descr="PNNL_Logo.png"/>
          <p:cNvPicPr>
            <a:picLocks noChangeAspect="1"/>
          </p:cNvPicPr>
          <p:nvPr/>
        </p:nvPicPr>
        <p:blipFill rotWithShape="1">
          <a:blip r:embed="rId20" cstate="print">
            <a:extLst>
              <a:ext uri="{28A0092B-C50C-407E-A947-70E740481C1C}">
                <a14:useLocalDpi xmlns:a14="http://schemas.microsoft.com/office/drawing/2010/main"/>
              </a:ext>
            </a:extLst>
          </a:blip>
          <a:srcRect l="23051" r="8036"/>
          <a:stretch/>
        </p:blipFill>
        <p:spPr bwMode="auto">
          <a:xfrm>
            <a:off x="300631" y="2886506"/>
            <a:ext cx="1172633" cy="422804"/>
          </a:xfrm>
          <a:prstGeom prst="rect">
            <a:avLst/>
          </a:prstGeom>
          <a:noFill/>
          <a:ln>
            <a:noFill/>
          </a:ln>
          <a:extLst/>
        </p:spPr>
      </p:pic>
      <p:pic>
        <p:nvPicPr>
          <p:cNvPr id="29" name="Picture 28"/>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350611" y="5398198"/>
            <a:ext cx="733425" cy="444033"/>
          </a:xfrm>
          <a:prstGeom prst="rect">
            <a:avLst/>
          </a:prstGeom>
          <a:noFill/>
          <a:ln>
            <a:noFill/>
          </a:ln>
        </p:spPr>
      </p:pic>
      <p:pic>
        <p:nvPicPr>
          <p:cNvPr id="33" name="Picture 32"/>
          <p:cNvPicPr>
            <a:picLocks noChangeAspect="1"/>
          </p:cNvPicPr>
          <p:nvPr/>
        </p:nvPicPr>
        <p:blipFill>
          <a:blip r:embed="rId22"/>
          <a:stretch>
            <a:fillRect/>
          </a:stretch>
        </p:blipFill>
        <p:spPr>
          <a:xfrm>
            <a:off x="2743850" y="5344663"/>
            <a:ext cx="1023693" cy="576887"/>
          </a:xfrm>
          <a:prstGeom prst="rect">
            <a:avLst/>
          </a:prstGeom>
          <a:noFill/>
          <a:ln>
            <a:noFill/>
          </a:ln>
        </p:spPr>
      </p:pic>
      <p:pic>
        <p:nvPicPr>
          <p:cNvPr id="35" name="Picture 34"/>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2453812" y="4042629"/>
            <a:ext cx="580076" cy="634103"/>
          </a:xfrm>
          <a:prstGeom prst="rect">
            <a:avLst/>
          </a:prstGeom>
          <a:noFill/>
          <a:ln>
            <a:noFill/>
          </a:ln>
        </p:spPr>
      </p:pic>
      <p:sp>
        <p:nvSpPr>
          <p:cNvPr id="36" name="TextBox 35"/>
          <p:cNvSpPr txBox="1"/>
          <p:nvPr/>
        </p:nvSpPr>
        <p:spPr>
          <a:xfrm>
            <a:off x="6986144" y="1934246"/>
            <a:ext cx="184666" cy="307777"/>
          </a:xfrm>
          <a:prstGeom prst="rect">
            <a:avLst/>
          </a:prstGeom>
          <a:noFill/>
        </p:spPr>
        <p:txBody>
          <a:bodyPr wrap="none" rtlCol="0">
            <a:spAutoFit/>
          </a:bodyPr>
          <a:lstStyle/>
          <a:p>
            <a:endParaRPr lang="en-US" dirty="0">
              <a:solidFill>
                <a:prstClr val="black"/>
              </a:solidFill>
              <a:latin typeface="Calibri"/>
            </a:endParaRPr>
          </a:p>
        </p:txBody>
      </p:sp>
      <p:pic>
        <p:nvPicPr>
          <p:cNvPr id="38" name="Picture 37"/>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982545" y="3481626"/>
            <a:ext cx="2142938" cy="393199"/>
          </a:xfrm>
          <a:prstGeom prst="rect">
            <a:avLst/>
          </a:prstGeom>
          <a:noFill/>
          <a:ln>
            <a:noFill/>
          </a:ln>
        </p:spPr>
      </p:pic>
      <p:pic>
        <p:nvPicPr>
          <p:cNvPr id="39" name="Picture 38" descr="AIMS Logo.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196307" y="3320828"/>
            <a:ext cx="905947" cy="793671"/>
          </a:xfrm>
          <a:prstGeom prst="rect">
            <a:avLst/>
          </a:prstGeom>
          <a:noFill/>
          <a:ln>
            <a:noFill/>
          </a:ln>
        </p:spPr>
      </p:pic>
      <p:pic>
        <p:nvPicPr>
          <p:cNvPr id="40" name="Picture 39" descr="knmi-logo.jp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281294" y="5116863"/>
            <a:ext cx="581885" cy="485458"/>
          </a:xfrm>
          <a:prstGeom prst="rect">
            <a:avLst/>
          </a:prstGeom>
          <a:ln>
            <a:solidFill>
              <a:srgbClr val="4F81BD"/>
            </a:solidFill>
          </a:ln>
        </p:spPr>
      </p:pic>
      <p:pic>
        <p:nvPicPr>
          <p:cNvPr id="41" name="Picture 40" descr="NCI_1.jp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77203" y="4458466"/>
            <a:ext cx="716639" cy="389478"/>
          </a:xfrm>
          <a:prstGeom prst="rect">
            <a:avLst/>
          </a:prstGeom>
        </p:spPr>
      </p:pic>
      <p:pic>
        <p:nvPicPr>
          <p:cNvPr id="42" name="Picture 41" descr="stfc_ceda_left.jpg"/>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4052845" y="3842097"/>
            <a:ext cx="1620667" cy="432792"/>
          </a:xfrm>
          <a:prstGeom prst="rect">
            <a:avLst/>
          </a:prstGeom>
        </p:spPr>
      </p:pic>
      <p:pic>
        <p:nvPicPr>
          <p:cNvPr id="44" name="Picture 43" descr="AARNet_logo-transparent.png"/>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5627227" y="2039188"/>
            <a:ext cx="1601287" cy="604122"/>
          </a:xfrm>
          <a:prstGeom prst="rect">
            <a:avLst/>
          </a:prstGeom>
        </p:spPr>
      </p:pic>
      <p:pic>
        <p:nvPicPr>
          <p:cNvPr id="46" name="Picture 45" descr="geant_logo_rgb_300dpi.jp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907174" y="4259564"/>
            <a:ext cx="1078970" cy="519063"/>
          </a:xfrm>
          <a:prstGeom prst="rect">
            <a:avLst/>
          </a:prstGeom>
        </p:spPr>
      </p:pic>
      <p:pic>
        <p:nvPicPr>
          <p:cNvPr id="47" name="Picture 46" descr="DFN_(Deutsches_Forschungsnetz)_logo.png"/>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6121022" y="3121070"/>
            <a:ext cx="1264157" cy="554455"/>
          </a:xfrm>
          <a:prstGeom prst="rect">
            <a:avLst/>
          </a:prstGeom>
        </p:spPr>
      </p:pic>
      <p:pic>
        <p:nvPicPr>
          <p:cNvPr id="48" name="Picture 47" descr="NASALogo.gif"/>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473264" y="4081647"/>
            <a:ext cx="707038" cy="571558"/>
          </a:xfrm>
          <a:prstGeom prst="rect">
            <a:avLst/>
          </a:prstGeom>
        </p:spPr>
      </p:pic>
      <p:pic>
        <p:nvPicPr>
          <p:cNvPr id="49" name="Picture 48" descr="lbnl-logo.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12997" y="4081647"/>
            <a:ext cx="689186" cy="588105"/>
          </a:xfrm>
          <a:prstGeom prst="rect">
            <a:avLst/>
          </a:prstGeom>
        </p:spPr>
      </p:pic>
      <p:pic>
        <p:nvPicPr>
          <p:cNvPr id="50" name="Picture 49" descr="Oak_Ridge_National_Laboratory_logo.png"/>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70760" y="3448463"/>
            <a:ext cx="880725" cy="454124"/>
          </a:xfrm>
          <a:prstGeom prst="rect">
            <a:avLst/>
          </a:prstGeom>
        </p:spPr>
      </p:pic>
      <p:pic>
        <p:nvPicPr>
          <p:cNvPr id="51" name="Picture 50" descr="anl-logo.png"/>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699004" y="4809109"/>
            <a:ext cx="1004644" cy="377779"/>
          </a:xfrm>
          <a:prstGeom prst="rect">
            <a:avLst/>
          </a:prstGeom>
        </p:spPr>
      </p:pic>
      <p:pic>
        <p:nvPicPr>
          <p:cNvPr id="52" name="Picture 51" descr="US-DeptOfEnergy-Seal.png"/>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982545" y="1466924"/>
            <a:ext cx="775099" cy="775099"/>
          </a:xfrm>
          <a:prstGeom prst="rect">
            <a:avLst/>
          </a:prstGeom>
        </p:spPr>
      </p:pic>
      <p:pic>
        <p:nvPicPr>
          <p:cNvPr id="53" name="Picture 52" descr="UCDlogo.png"/>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2174228" y="2343140"/>
            <a:ext cx="1046593" cy="464426"/>
          </a:xfrm>
          <a:prstGeom prst="rect">
            <a:avLst/>
          </a:prstGeom>
        </p:spPr>
      </p:pic>
      <p:pic>
        <p:nvPicPr>
          <p:cNvPr id="54" name="Picture 53" descr="wdcnewlogo.gif"/>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2084036" y="4737073"/>
            <a:ext cx="696620" cy="661125"/>
          </a:xfrm>
          <a:prstGeom prst="rect">
            <a:avLst/>
          </a:prstGeom>
        </p:spPr>
      </p:pic>
      <p:pic>
        <p:nvPicPr>
          <p:cNvPr id="55" name="Picture 54" descr="ncar-small.png"/>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592383" y="2170368"/>
            <a:ext cx="705693" cy="705693"/>
          </a:xfrm>
          <a:prstGeom prst="rect">
            <a:avLst/>
          </a:prstGeom>
        </p:spPr>
      </p:pic>
      <p:pic>
        <p:nvPicPr>
          <p:cNvPr id="56" name="Picture 55" descr="dkrz-logo.png"/>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339512" y="4523876"/>
            <a:ext cx="1161850" cy="409552"/>
          </a:xfrm>
          <a:prstGeom prst="rect">
            <a:avLst/>
          </a:prstGeom>
        </p:spPr>
      </p:pic>
      <p:sp>
        <p:nvSpPr>
          <p:cNvPr id="57" name="TextBox 56"/>
          <p:cNvSpPr txBox="1"/>
          <p:nvPr/>
        </p:nvSpPr>
        <p:spPr>
          <a:xfrm>
            <a:off x="1808886" y="5866103"/>
            <a:ext cx="2608611" cy="400110"/>
          </a:xfrm>
          <a:prstGeom prst="rect">
            <a:avLst/>
          </a:prstGeom>
          <a:noFill/>
        </p:spPr>
        <p:txBody>
          <a:bodyPr wrap="square" rtlCol="0">
            <a:spAutoFit/>
          </a:bodyPr>
          <a:lstStyle/>
          <a:p>
            <a:r>
              <a:rPr lang="en-US" sz="2000" dirty="0" smtClean="0">
                <a:solidFill>
                  <a:prstClr val="black"/>
                </a:solidFill>
                <a:latin typeface="Calibri"/>
              </a:rPr>
              <a:t>…and many more...</a:t>
            </a:r>
            <a:endParaRPr lang="en-US" sz="2000" dirty="0">
              <a:solidFill>
                <a:prstClr val="black"/>
              </a:solidFill>
              <a:latin typeface="Calibri"/>
            </a:endParaRPr>
          </a:p>
        </p:txBody>
      </p:sp>
      <p:pic>
        <p:nvPicPr>
          <p:cNvPr id="59" name="Picture 58" descr="noaa_logo.gif"/>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2819209" y="1508314"/>
            <a:ext cx="681311" cy="684036"/>
          </a:xfrm>
          <a:prstGeom prst="rect">
            <a:avLst/>
          </a:prstGeom>
        </p:spPr>
      </p:pic>
    </p:spTree>
    <p:extLst>
      <p:ext uri="{BB962C8B-B14F-4D97-AF65-F5344CB8AC3E}">
        <p14:creationId xmlns:p14="http://schemas.microsoft.com/office/powerpoint/2010/main" val="2986888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Distributed Science DMZ</a:t>
            </a:r>
            <a:endParaRPr lang="en-US" sz="3200" dirty="0"/>
          </a:p>
        </p:txBody>
      </p:sp>
      <p:sp>
        <p:nvSpPr>
          <p:cNvPr id="3" name="Content Placeholder 2"/>
          <p:cNvSpPr>
            <a:spLocks noGrp="1"/>
          </p:cNvSpPr>
          <p:nvPr>
            <p:ph idx="1"/>
          </p:nvPr>
        </p:nvSpPr>
        <p:spPr>
          <a:xfrm>
            <a:off x="457200" y="1417638"/>
            <a:ext cx="8229600" cy="5041506"/>
          </a:xfrm>
        </p:spPr>
        <p:txBody>
          <a:bodyPr>
            <a:normAutofit lnSpcReduction="10000"/>
          </a:bodyPr>
          <a:lstStyle/>
          <a:p>
            <a:r>
              <a:rPr lang="en-US" dirty="0" smtClean="0"/>
              <a:t>Fiber-rich environment enables a distributed Science DMZ</a:t>
            </a:r>
          </a:p>
          <a:p>
            <a:pPr lvl="1"/>
            <a:r>
              <a:rPr lang="en-US" dirty="0" smtClean="0"/>
              <a:t>No need to accommodate all equipment in one location</a:t>
            </a:r>
          </a:p>
          <a:p>
            <a:pPr lvl="1"/>
            <a:r>
              <a:rPr lang="en-US" dirty="0" smtClean="0"/>
              <a:t>Allows the deployment of institutional science service</a:t>
            </a:r>
          </a:p>
          <a:p>
            <a:r>
              <a:rPr lang="en-US" dirty="0" smtClean="0"/>
              <a:t>WAN services arrive at the site in the normal way</a:t>
            </a:r>
          </a:p>
          <a:p>
            <a:r>
              <a:rPr lang="en-US" dirty="0" smtClean="0"/>
              <a:t>Dark fiber distributes connectivity to Science DMZ services throughout the site</a:t>
            </a:r>
          </a:p>
          <a:p>
            <a:pPr lvl="1"/>
            <a:r>
              <a:rPr lang="en-US" dirty="0" smtClean="0"/>
              <a:t>Departments with their own networking groups can manage their own local Science DMZ infrastructure</a:t>
            </a:r>
          </a:p>
          <a:p>
            <a:pPr lvl="1"/>
            <a:r>
              <a:rPr lang="en-US" dirty="0" smtClean="0"/>
              <a:t>Facilities or buildings can be served without building up the business network to support those flows</a:t>
            </a:r>
          </a:p>
          <a:p>
            <a:r>
              <a:rPr lang="en-US" dirty="0" smtClean="0"/>
              <a:t>Security is more complex</a:t>
            </a:r>
          </a:p>
          <a:p>
            <a:pPr lvl="1"/>
            <a:r>
              <a:rPr lang="en-US" dirty="0" smtClean="0"/>
              <a:t>Remote infrastructure must be monitored</a:t>
            </a:r>
          </a:p>
          <a:p>
            <a:pPr lvl="1"/>
            <a:r>
              <a:rPr lang="en-US" dirty="0" smtClean="0"/>
              <a:t>Several technical remedies exist (</a:t>
            </a:r>
            <a:r>
              <a:rPr lang="en-US" dirty="0" err="1" smtClean="0"/>
              <a:t>arpwatch</a:t>
            </a:r>
            <a:r>
              <a:rPr lang="en-US" dirty="0" smtClean="0"/>
              <a:t>, no DHCP, separate address space, etc.)</a:t>
            </a:r>
          </a:p>
          <a:p>
            <a:pPr lvl="1"/>
            <a:r>
              <a:rPr lang="en-US" dirty="0" smtClean="0"/>
              <a:t>Solutions depend on relationships with security groups</a:t>
            </a:r>
          </a:p>
          <a:p>
            <a:pPr lvl="1"/>
            <a:endParaRPr lang="en-US" dirty="0"/>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7"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50</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40562494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Distributed Science DMZ – Dark Fiber</a:t>
            </a:r>
            <a:endParaRPr lang="en-US" sz="3200" dirty="0"/>
          </a:p>
        </p:txBody>
      </p:sp>
      <p:pic>
        <p:nvPicPr>
          <p:cNvPr id="6" name="Content Placeholder 5" descr="science-dmz-aggregate-jt-talk-v6.pdf"/>
          <p:cNvPicPr>
            <a:picLocks noGrp="1" noChangeAspect="1"/>
          </p:cNvPicPr>
          <p:nvPr>
            <p:ph idx="1"/>
          </p:nvPr>
        </p:nvPicPr>
        <p:blipFill>
          <a:blip r:embed="rId3" cstate="screen">
            <a:extLst>
              <a:ext uri="{28A0092B-C50C-407E-A947-70E740481C1C}">
                <a14:useLocalDpi xmlns:a14="http://schemas.microsoft.com/office/drawing/2010/main"/>
              </a:ext>
            </a:extLst>
          </a:blip>
          <a:srcRect t="14427" b="14427"/>
          <a:stretch>
            <a:fillRect/>
          </a:stretch>
        </p:blipFill>
        <p:spPr>
          <a:xfrm>
            <a:off x="-283695" y="995471"/>
            <a:ext cx="10586445" cy="5588685"/>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51</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46790143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Multiple Science DMZs – Dark Fiber</a:t>
            </a:r>
            <a:endParaRPr lang="en-US" sz="3200" dirty="0"/>
          </a:p>
        </p:txBody>
      </p:sp>
      <p:pic>
        <p:nvPicPr>
          <p:cNvPr id="7" name="Content Placeholder 6" descr="science-dmz-aggregate-jt-talk-v7.pdf"/>
          <p:cNvPicPr>
            <a:picLocks noGrp="1" noChangeAspect="1"/>
          </p:cNvPicPr>
          <p:nvPr>
            <p:ph idx="1"/>
          </p:nvPr>
        </p:nvPicPr>
        <p:blipFill>
          <a:blip r:embed="rId3" cstate="screen">
            <a:extLst>
              <a:ext uri="{28A0092B-C50C-407E-A947-70E740481C1C}">
                <a14:useLocalDpi xmlns:a14="http://schemas.microsoft.com/office/drawing/2010/main"/>
              </a:ext>
            </a:extLst>
          </a:blip>
          <a:srcRect t="14427" b="14427"/>
          <a:stretch>
            <a:fillRect/>
          </a:stretch>
        </p:blipFill>
        <p:spPr>
          <a:xfrm>
            <a:off x="-344176" y="980354"/>
            <a:ext cx="9855848" cy="5202996"/>
          </a:xfrm>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52</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04105879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Development Environment</a:t>
            </a:r>
            <a:endParaRPr lang="en-US" sz="3200" dirty="0"/>
          </a:p>
        </p:txBody>
      </p:sp>
      <p:sp>
        <p:nvSpPr>
          <p:cNvPr id="3" name="Content Placeholder 2"/>
          <p:cNvSpPr>
            <a:spLocks noGrp="1"/>
          </p:cNvSpPr>
          <p:nvPr>
            <p:ph idx="1"/>
          </p:nvPr>
        </p:nvSpPr>
        <p:spPr>
          <a:xfrm>
            <a:off x="457200" y="1533466"/>
            <a:ext cx="8229600" cy="4770497"/>
          </a:xfrm>
        </p:spPr>
        <p:txBody>
          <a:bodyPr/>
          <a:lstStyle/>
          <a:p>
            <a:r>
              <a:rPr lang="en-US" dirty="0" smtClean="0"/>
              <a:t>One thing that often happens is that an early power user of the Science DMZ is the network engineering group that builds it</a:t>
            </a:r>
          </a:p>
          <a:p>
            <a:pPr lvl="1"/>
            <a:r>
              <a:rPr lang="en-US" dirty="0" smtClean="0"/>
              <a:t>Service prototyping</a:t>
            </a:r>
          </a:p>
          <a:p>
            <a:pPr lvl="1"/>
            <a:r>
              <a:rPr lang="en-US" dirty="0" smtClean="0"/>
              <a:t>Deployment of test applications for other user groups to demonstrate value</a:t>
            </a:r>
          </a:p>
          <a:p>
            <a:r>
              <a:rPr lang="en-US" dirty="0" smtClean="0"/>
              <a:t>The production Science DMZ is just that – production</a:t>
            </a:r>
          </a:p>
          <a:p>
            <a:pPr lvl="1"/>
            <a:r>
              <a:rPr lang="en-US" dirty="0" smtClean="0"/>
              <a:t>Once users are on it, you can’t take it down to try something new</a:t>
            </a:r>
          </a:p>
          <a:p>
            <a:pPr lvl="1"/>
            <a:r>
              <a:rPr lang="en-US" dirty="0" smtClean="0"/>
              <a:t>Stuff that works tends to attract workload</a:t>
            </a:r>
          </a:p>
          <a:p>
            <a:r>
              <a:rPr lang="en-US" b="1" i="1" dirty="0" smtClean="0"/>
              <a:t>Take-home message: plan for multiple Science DMZs from the beginning – at the very least you’re going to need one for yourself</a:t>
            </a:r>
          </a:p>
          <a:p>
            <a:r>
              <a:rPr lang="en-US" dirty="0" smtClean="0"/>
              <a:t>The Science DMZ model easily accommodates this</a:t>
            </a:r>
            <a:endParaRPr lang="en-US"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53</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13795304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54900" cy="1143000"/>
          </a:xfrm>
        </p:spPr>
        <p:txBody>
          <a:bodyPr/>
          <a:lstStyle/>
          <a:p>
            <a:r>
              <a:rPr lang="en-US" sz="3200" dirty="0" smtClean="0"/>
              <a:t>Science DMZ – Flexible Design Pattern</a:t>
            </a:r>
            <a:endParaRPr lang="en-US" sz="3200" dirty="0"/>
          </a:p>
        </p:txBody>
      </p:sp>
      <p:sp>
        <p:nvSpPr>
          <p:cNvPr id="3" name="Content Placeholder 2"/>
          <p:cNvSpPr>
            <a:spLocks noGrp="1"/>
          </p:cNvSpPr>
          <p:nvPr>
            <p:ph idx="1"/>
          </p:nvPr>
        </p:nvSpPr>
        <p:spPr/>
        <p:txBody>
          <a:bodyPr>
            <a:normAutofit/>
          </a:bodyPr>
          <a:lstStyle/>
          <a:p>
            <a:r>
              <a:rPr lang="en-US" dirty="0"/>
              <a:t>The Science DMZ design pattern is highly </a:t>
            </a:r>
            <a:r>
              <a:rPr lang="en-US" dirty="0" smtClean="0"/>
              <a:t>adaptable to research</a:t>
            </a:r>
          </a:p>
          <a:p>
            <a:r>
              <a:rPr lang="en-US" dirty="0" smtClean="0"/>
              <a:t>Deploying a research Science DMZ is straightforward</a:t>
            </a:r>
          </a:p>
          <a:p>
            <a:pPr lvl="1"/>
            <a:r>
              <a:rPr lang="en-US" dirty="0" smtClean="0"/>
              <a:t>The basic elements are the same</a:t>
            </a:r>
          </a:p>
          <a:p>
            <a:pPr lvl="2"/>
            <a:r>
              <a:rPr lang="en-US" dirty="0" smtClean="0"/>
              <a:t>Capable infrastructure designed for the task</a:t>
            </a:r>
          </a:p>
          <a:p>
            <a:pPr lvl="2"/>
            <a:r>
              <a:rPr lang="en-US" dirty="0" smtClean="0"/>
              <a:t>Test and measurement to verify correct operation</a:t>
            </a:r>
          </a:p>
          <a:p>
            <a:pPr lvl="2"/>
            <a:r>
              <a:rPr lang="en-US" dirty="0" smtClean="0"/>
              <a:t>Security policy well-matched to the environment, application set is strictly limited to reduce risk</a:t>
            </a:r>
          </a:p>
          <a:p>
            <a:pPr lvl="1"/>
            <a:r>
              <a:rPr lang="en-US" dirty="0" smtClean="0"/>
              <a:t>Connect the research DMZ to other resources as appropriate</a:t>
            </a:r>
          </a:p>
          <a:p>
            <a:r>
              <a:rPr lang="en-US" dirty="0" smtClean="0"/>
              <a:t>The same ideas apply to supporting an SDN effort</a:t>
            </a:r>
          </a:p>
          <a:p>
            <a:pPr lvl="1"/>
            <a:r>
              <a:rPr lang="en-US" dirty="0" smtClean="0"/>
              <a:t>Test/research areas for development</a:t>
            </a:r>
          </a:p>
          <a:p>
            <a:pPr lvl="1"/>
            <a:r>
              <a:rPr lang="en-US" dirty="0" smtClean="0"/>
              <a:t>Transition to production as technology matures and need dictates</a:t>
            </a:r>
          </a:p>
          <a:p>
            <a:pPr lvl="1"/>
            <a:r>
              <a:rPr lang="en-US" dirty="0" smtClean="0"/>
              <a:t>One possible trajectory follows…</a:t>
            </a:r>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54</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60170286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799" y="2704"/>
            <a:ext cx="8128001" cy="1143000"/>
          </a:xfrm>
        </p:spPr>
        <p:txBody>
          <a:bodyPr/>
          <a:lstStyle/>
          <a:p>
            <a:r>
              <a:rPr lang="en-US" sz="3200" dirty="0" smtClean="0"/>
              <a:t>Science DMZ – Separate SDN Connection</a:t>
            </a:r>
            <a:endParaRPr lang="en-US" sz="3200" dirty="0"/>
          </a:p>
        </p:txBody>
      </p:sp>
      <p:pic>
        <p:nvPicPr>
          <p:cNvPr id="9" name="Content Placeholder 8" descr="science-dmz-sdn-env.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7420" t="10667" r="16504" b="11049"/>
          <a:stretch/>
        </p:blipFill>
        <p:spPr>
          <a:xfrm rot="5400000">
            <a:off x="1799208" y="-401065"/>
            <a:ext cx="5437948" cy="8337236"/>
          </a:xfrm>
        </p:spPr>
      </p:pic>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55</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409872398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289"/>
            <a:ext cx="8151043" cy="1143000"/>
          </a:xfrm>
        </p:spPr>
        <p:txBody>
          <a:bodyPr/>
          <a:lstStyle/>
          <a:p>
            <a:r>
              <a:rPr lang="en-US" sz="3200" dirty="0" smtClean="0"/>
              <a:t>Science DMZ – Production SDN Connection</a:t>
            </a:r>
            <a:endParaRPr lang="en-US" sz="3200" dirty="0"/>
          </a:p>
        </p:txBody>
      </p:sp>
      <p:pic>
        <p:nvPicPr>
          <p:cNvPr id="11" name="Content Placeholder 10" descr="science-dmz-sdn-prod.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7877" t="11378" r="16034" b="11347"/>
          <a:stretch/>
        </p:blipFill>
        <p:spPr>
          <a:xfrm rot="5400000">
            <a:off x="1773940" y="-308495"/>
            <a:ext cx="5439002" cy="8229601"/>
          </a:xfrm>
        </p:spPr>
      </p:pic>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56</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70385118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162"/>
            <a:ext cx="7318923" cy="1143000"/>
          </a:xfrm>
        </p:spPr>
        <p:txBody>
          <a:bodyPr/>
          <a:lstStyle/>
          <a:p>
            <a:r>
              <a:rPr lang="en-US" sz="3200" dirty="0" smtClean="0"/>
              <a:t>Science DMZ – SDN Campus Border</a:t>
            </a:r>
            <a:endParaRPr lang="en-US" sz="3200" dirty="0"/>
          </a:p>
        </p:txBody>
      </p:sp>
      <p:pic>
        <p:nvPicPr>
          <p:cNvPr id="6" name="Content Placeholder 5" descr="science-dmz-sdn-full-prod.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5137" t="10836" r="16387" b="11892"/>
          <a:stretch/>
        </p:blipFill>
        <p:spPr>
          <a:xfrm rot="5400000">
            <a:off x="1728107" y="-432887"/>
            <a:ext cx="5635415" cy="8229602"/>
          </a:xfrm>
        </p:spPr>
      </p:pic>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57</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96767559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Common Threads</a:t>
            </a:r>
            <a:endParaRPr lang="en-US" sz="3200" dirty="0"/>
          </a:p>
        </p:txBody>
      </p:sp>
      <p:sp>
        <p:nvSpPr>
          <p:cNvPr id="3" name="Content Placeholder 2"/>
          <p:cNvSpPr>
            <a:spLocks noGrp="1"/>
          </p:cNvSpPr>
          <p:nvPr>
            <p:ph idx="1"/>
          </p:nvPr>
        </p:nvSpPr>
        <p:spPr/>
        <p:txBody>
          <a:bodyPr>
            <a:normAutofit/>
          </a:bodyPr>
          <a:lstStyle/>
          <a:p>
            <a:r>
              <a:rPr lang="en-US" dirty="0" smtClean="0"/>
              <a:t>Two common threads exist in all these examples</a:t>
            </a:r>
          </a:p>
          <a:p>
            <a:r>
              <a:rPr lang="en-US" dirty="0" smtClean="0"/>
              <a:t>Accommodation of TCP</a:t>
            </a:r>
          </a:p>
          <a:p>
            <a:pPr lvl="1"/>
            <a:r>
              <a:rPr lang="en-US" dirty="0" smtClean="0"/>
              <a:t>Wide area portion of data transfers traverses purpose-built path</a:t>
            </a:r>
          </a:p>
          <a:p>
            <a:pPr lvl="1"/>
            <a:r>
              <a:rPr lang="en-US" dirty="0" smtClean="0"/>
              <a:t>High performance devices that don’t drop packets</a:t>
            </a:r>
          </a:p>
          <a:p>
            <a:r>
              <a:rPr lang="en-US" dirty="0" smtClean="0"/>
              <a:t>Ability to test and verify</a:t>
            </a:r>
          </a:p>
          <a:p>
            <a:pPr lvl="1"/>
            <a:r>
              <a:rPr lang="en-US" dirty="0" smtClean="0"/>
              <a:t>When problems arise (and they always will), they can be solved if the infrastructure is built correctly</a:t>
            </a:r>
          </a:p>
          <a:p>
            <a:pPr lvl="1"/>
            <a:r>
              <a:rPr lang="en-US" dirty="0" smtClean="0"/>
              <a:t>Small device count makes it easier to find issues</a:t>
            </a:r>
          </a:p>
          <a:p>
            <a:pPr lvl="1"/>
            <a:r>
              <a:rPr lang="en-US" dirty="0" smtClean="0"/>
              <a:t>Multiple test and measurement hosts provide multiple views of the data path</a:t>
            </a:r>
          </a:p>
          <a:p>
            <a:pPr lvl="2"/>
            <a:r>
              <a:rPr lang="en-US" dirty="0" smtClean="0"/>
              <a:t>perfSONAR nodes at the site and in the WAN</a:t>
            </a:r>
          </a:p>
          <a:p>
            <a:pPr lvl="2"/>
            <a:r>
              <a:rPr lang="en-US" dirty="0" smtClean="0"/>
              <a:t>perfSONAR nodes at the remote site</a:t>
            </a:r>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58</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06944086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610600" cy="1143000"/>
          </a:xfrm>
        </p:spPr>
        <p:txBody>
          <a:bodyPr/>
          <a:lstStyle/>
          <a:p>
            <a:r>
              <a:rPr lang="en-US" sz="3200" dirty="0" smtClean="0"/>
              <a:t>Multiple Ingress Flows, Common Egress</a:t>
            </a:r>
            <a:endParaRPr lang="en-US" sz="3200" dirty="0"/>
          </a:p>
        </p:txBody>
      </p:sp>
      <p:pic>
        <p:nvPicPr>
          <p:cNvPr id="6" name="Content Placeholder 5" descr="device-fan-in-v3.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7951" t="15406" r="22543" b="13448"/>
          <a:stretch/>
        </p:blipFill>
        <p:spPr>
          <a:xfrm>
            <a:off x="4762500" y="427038"/>
            <a:ext cx="4729120" cy="6583362"/>
          </a:xfrm>
        </p:spPr>
      </p:pic>
      <p:sp>
        <p:nvSpPr>
          <p:cNvPr id="9" name="Content Placeholder 2"/>
          <p:cNvSpPr txBox="1">
            <a:spLocks/>
          </p:cNvSpPr>
          <p:nvPr/>
        </p:nvSpPr>
        <p:spPr bwMode="auto">
          <a:xfrm>
            <a:off x="457199" y="1600200"/>
            <a:ext cx="5282897"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342900" indent="-342900" algn="l" defTabSz="457200" rtl="0" eaLnBrk="0" fontAlgn="base" hangingPunct="0">
              <a:spcBef>
                <a:spcPts val="1200"/>
              </a:spcBef>
              <a:spcAft>
                <a:spcPct val="0"/>
              </a:spcAft>
              <a:defRPr sz="2000" kern="1200">
                <a:solidFill>
                  <a:schemeClr val="tx1"/>
                </a:solidFill>
                <a:latin typeface="+mn-lt"/>
                <a:ea typeface="ＭＳ Ｐゴシック" pitchFamily="-108" charset="-128"/>
                <a:cs typeface="ＭＳ Ｐゴシック" pitchFamily="-108" charset="-128"/>
              </a:defRPr>
            </a:lvl1pPr>
            <a:lvl2pPr marL="571500" indent="-342900" algn="l" defTabSz="457200" rtl="0" eaLnBrk="0" fontAlgn="base" hangingPunct="0">
              <a:spcBef>
                <a:spcPts val="900"/>
              </a:spcBef>
              <a:spcAft>
                <a:spcPct val="0"/>
              </a:spcAft>
              <a:buSzPct val="100000"/>
              <a:buFont typeface="Arial"/>
              <a:buChar char="•"/>
              <a:defRPr sz="2000" kern="1200">
                <a:solidFill>
                  <a:schemeClr val="tx1"/>
                </a:solidFill>
                <a:latin typeface="+mn-lt"/>
                <a:ea typeface="ＭＳ Ｐゴシック" pitchFamily="-108" charset="-128"/>
                <a:cs typeface="+mn-cs"/>
              </a:defRPr>
            </a:lvl2pPr>
            <a:lvl3pPr marL="800100" indent="-342900" algn="l" defTabSz="457200" rtl="0" eaLnBrk="0" fontAlgn="base" hangingPunct="0">
              <a:spcBef>
                <a:spcPct val="20000"/>
              </a:spcBef>
              <a:spcAft>
                <a:spcPct val="0"/>
              </a:spcAft>
              <a:buSzPct val="85000"/>
              <a:buFont typeface="Lucida Grande"/>
              <a:buChar char="−"/>
              <a:defRPr sz="2000" kern="1200">
                <a:solidFill>
                  <a:schemeClr val="tx1"/>
                </a:solidFill>
                <a:latin typeface="+mn-lt"/>
                <a:ea typeface="ＭＳ Ｐゴシック" pitchFamily="-108" charset="-128"/>
                <a:cs typeface="+mn-cs"/>
              </a:defRPr>
            </a:lvl3pPr>
            <a:lvl4pPr marL="1028700" indent="-342900" algn="l" defTabSz="457200" rtl="0" eaLnBrk="0" fontAlgn="base" hangingPunct="0">
              <a:spcBef>
                <a:spcPct val="20000"/>
              </a:spcBef>
              <a:spcAft>
                <a:spcPct val="0"/>
              </a:spcAft>
              <a:buSzPct val="80000"/>
              <a:buFont typeface="Arial"/>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Hosts will typically send packets at the speed of their interface (1G, 10G, etc.)</a:t>
            </a:r>
          </a:p>
          <a:p>
            <a:pPr lvl="1"/>
            <a:r>
              <a:rPr lang="en-US" dirty="0" smtClean="0"/>
              <a:t>Instantaneous rate, not average rate</a:t>
            </a:r>
          </a:p>
          <a:p>
            <a:pPr lvl="1"/>
            <a:r>
              <a:rPr lang="en-US" dirty="0" smtClean="0"/>
              <a:t>If TCP has window available and data to send, host sends until there is either no data or no window</a:t>
            </a:r>
          </a:p>
          <a:p>
            <a:r>
              <a:rPr lang="en-US" dirty="0" smtClean="0"/>
              <a:t>Hosts moving big data (e.g. DTNs) can send large bursts of back-to-back packets</a:t>
            </a:r>
          </a:p>
          <a:p>
            <a:pPr lvl="1"/>
            <a:r>
              <a:rPr lang="en-US" dirty="0" smtClean="0"/>
              <a:t>This is true even if the average rate as measured over seconds is slower (e.g. 4Gbps)</a:t>
            </a:r>
          </a:p>
          <a:p>
            <a:pPr lvl="1"/>
            <a:r>
              <a:rPr lang="en-US" dirty="0" smtClean="0"/>
              <a:t>On microsecond time scales, there is often congestion</a:t>
            </a:r>
          </a:p>
          <a:p>
            <a:pPr lvl="1"/>
            <a:r>
              <a:rPr lang="en-US" dirty="0" smtClean="0"/>
              <a:t>Router or switch must queue packets or drop them</a:t>
            </a:r>
          </a:p>
          <a:p>
            <a:pPr marL="228600" lvl="1" indent="0">
              <a:buFont typeface="Arial"/>
              <a:buNone/>
            </a:pPr>
            <a:endParaRPr lang="en-US" dirty="0"/>
          </a:p>
        </p:txBody>
      </p:sp>
      <p:sp>
        <p:nvSpPr>
          <p:cNvPr id="10"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1"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59</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60151085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ICNWG Progress</a:t>
            </a:r>
            <a:endParaRPr lang="en-US" dirty="0"/>
          </a:p>
        </p:txBody>
      </p:sp>
      <p:sp>
        <p:nvSpPr>
          <p:cNvPr id="3" name="Content Placeholder 2"/>
          <p:cNvSpPr>
            <a:spLocks noGrp="1"/>
          </p:cNvSpPr>
          <p:nvPr>
            <p:ph idx="1"/>
          </p:nvPr>
        </p:nvSpPr>
        <p:spPr/>
        <p:txBody>
          <a:bodyPr/>
          <a:lstStyle/>
          <a:p>
            <a:r>
              <a:rPr lang="en-US" dirty="0" smtClean="0"/>
              <a:t>Several perfSONAR hosts are up</a:t>
            </a:r>
          </a:p>
          <a:p>
            <a:pPr lvl="1"/>
            <a:r>
              <a:rPr lang="en-US" dirty="0">
                <a:hlinkClick r:id="rId2"/>
              </a:rPr>
              <a:t>https://icnwg.llnl.gov</a:t>
            </a:r>
            <a:r>
              <a:rPr lang="en-US" dirty="0" smtClean="0">
                <a:hlinkClick r:id="rId2"/>
              </a:rPr>
              <a:t>/</a:t>
            </a:r>
            <a:endParaRPr lang="en-US" dirty="0" smtClean="0"/>
          </a:p>
          <a:p>
            <a:pPr lvl="1"/>
            <a:r>
              <a:rPr lang="en-US" dirty="0"/>
              <a:t>Also </a:t>
            </a:r>
            <a:r>
              <a:rPr lang="en-US" dirty="0">
                <a:hlinkClick r:id="rId3"/>
              </a:rPr>
              <a:t>http://ps-dashboard.es.net/index.cgi?dashboard=7%3A%20ESnet%20to%20Climate%</a:t>
            </a:r>
            <a:r>
              <a:rPr lang="en-US" dirty="0" smtClean="0">
                <a:hlinkClick r:id="rId3"/>
              </a:rPr>
              <a:t>20Sites</a:t>
            </a:r>
            <a:endParaRPr lang="en-US" dirty="0" smtClean="0"/>
          </a:p>
          <a:p>
            <a:pPr lvl="2"/>
            <a:r>
              <a:rPr lang="en-US" dirty="0" smtClean="0"/>
              <a:t>(go to </a:t>
            </a:r>
            <a:r>
              <a:rPr lang="en-US" dirty="0" smtClean="0">
                <a:hlinkClick r:id="rId4"/>
              </a:rPr>
              <a:t>http://ps-dashboard.es.net/</a:t>
            </a:r>
            <a:r>
              <a:rPr lang="en-US" dirty="0" smtClean="0"/>
              <a:t> and select “Climate Sites” from the Dashboards drop-down on the left)</a:t>
            </a:r>
            <a:endParaRPr lang="en-US" dirty="0"/>
          </a:p>
          <a:p>
            <a:r>
              <a:rPr lang="en-US" dirty="0" smtClean="0"/>
              <a:t>Some DTN testing has been done</a:t>
            </a:r>
          </a:p>
          <a:p>
            <a:r>
              <a:rPr lang="en-US" dirty="0" smtClean="0"/>
              <a:t>Much work remains</a:t>
            </a:r>
          </a:p>
          <a:p>
            <a:pPr lvl="1"/>
            <a:r>
              <a:rPr lang="en-US" dirty="0" smtClean="0"/>
              <a:t>Would be useful to work more closely with replication group</a:t>
            </a:r>
          </a:p>
          <a:p>
            <a:pPr lvl="1"/>
            <a:r>
              <a:rPr lang="en-US" dirty="0" smtClean="0"/>
              <a:t>Significant performance upgrades still needed</a:t>
            </a:r>
          </a:p>
          <a:p>
            <a:r>
              <a:rPr lang="en-US" dirty="0" smtClean="0"/>
              <a:t>Let’s talk a bit about network performance</a:t>
            </a:r>
          </a:p>
        </p:txBody>
      </p:sp>
      <p:sp>
        <p:nvSpPr>
          <p:cNvPr id="4" name="Date Placeholder 3"/>
          <p:cNvSpPr>
            <a:spLocks noGrp="1"/>
          </p:cNvSpPr>
          <p:nvPr>
            <p:ph type="dt" sz="half" idx="10"/>
          </p:nvPr>
        </p:nvSpPr>
        <p:spPr/>
        <p:txBody>
          <a:bodyPr/>
          <a:lstStyle/>
          <a:p>
            <a:fld id="{4E0BEA20-4296-1F41-B5C0-947026B7619C}" type="datetime1">
              <a:rPr lang="en-US" smtClean="0"/>
              <a:pPr/>
              <a:t>12/9/14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6</a:t>
            </a:fld>
            <a:endParaRPr lang="en-US"/>
          </a:p>
        </p:txBody>
      </p:sp>
    </p:spTree>
    <p:extLst>
      <p:ext uri="{BB962C8B-B14F-4D97-AF65-F5344CB8AC3E}">
        <p14:creationId xmlns:p14="http://schemas.microsoft.com/office/powerpoint/2010/main" val="81383971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Router and Switch Output Queues</a:t>
            </a:r>
            <a:endParaRPr lang="en-US" sz="3200" dirty="0"/>
          </a:p>
        </p:txBody>
      </p:sp>
      <p:sp>
        <p:nvSpPr>
          <p:cNvPr id="3" name="Content Placeholder 2"/>
          <p:cNvSpPr>
            <a:spLocks noGrp="1"/>
          </p:cNvSpPr>
          <p:nvPr>
            <p:ph idx="1"/>
          </p:nvPr>
        </p:nvSpPr>
        <p:spPr/>
        <p:txBody>
          <a:bodyPr>
            <a:normAutofit fontScale="92500" lnSpcReduction="10000"/>
          </a:bodyPr>
          <a:lstStyle/>
          <a:p>
            <a:r>
              <a:rPr lang="en-US" dirty="0" smtClean="0"/>
              <a:t>Interface output queue allows the router or switch to avoid causing packet loss in cases of momentary congestion</a:t>
            </a:r>
          </a:p>
          <a:p>
            <a:r>
              <a:rPr lang="en-US" dirty="0" smtClean="0"/>
              <a:t>In network devices, queue depth (or ‘buffer’) is often a function of cost</a:t>
            </a:r>
          </a:p>
          <a:p>
            <a:pPr lvl="1"/>
            <a:r>
              <a:rPr lang="en-US" dirty="0" smtClean="0"/>
              <a:t>Cheap, fixed-config LAN switches (especially in the 10G space) have inadequate buffering.  Imagine a 10G ‘data center’ switch as the guilty party</a:t>
            </a:r>
          </a:p>
          <a:p>
            <a:pPr lvl="1"/>
            <a:r>
              <a:rPr lang="en-US" dirty="0" smtClean="0"/>
              <a:t>Cut-through or low-latency Ethernet switches typically have inadequate buffering (the whole point is to avoid queuing!)</a:t>
            </a:r>
          </a:p>
          <a:p>
            <a:r>
              <a:rPr lang="en-US" dirty="0" smtClean="0"/>
              <a:t>Expensive, chassis-based devices are more likely to have deep enough queues</a:t>
            </a:r>
            <a:endParaRPr lang="en-US" dirty="0"/>
          </a:p>
          <a:p>
            <a:pPr lvl="1"/>
            <a:r>
              <a:rPr lang="en-US" dirty="0" smtClean="0"/>
              <a:t>Juniper MX and Alcatel-Lucent 7750 used in ESnet backbone</a:t>
            </a:r>
            <a:endParaRPr lang="en-US" dirty="0"/>
          </a:p>
          <a:p>
            <a:pPr lvl="1"/>
            <a:r>
              <a:rPr lang="en-US" dirty="0" smtClean="0"/>
              <a:t>Other vendors make such devices as well</a:t>
            </a:r>
            <a:r>
              <a:rPr lang="en-US" dirty="0"/>
              <a:t> </a:t>
            </a:r>
            <a:r>
              <a:rPr lang="en-US" dirty="0" smtClean="0"/>
              <a:t>- details are important</a:t>
            </a:r>
          </a:p>
          <a:p>
            <a:pPr lvl="1"/>
            <a:r>
              <a:rPr lang="en-US" dirty="0" smtClean="0"/>
              <a:t>Thx </a:t>
            </a:r>
            <a:r>
              <a:rPr lang="en-US" dirty="0"/>
              <a:t>to Jim: </a:t>
            </a:r>
            <a:r>
              <a:rPr lang="en-US" dirty="0">
                <a:hlinkClick r:id="rId3"/>
              </a:rPr>
              <a:t>http://people.ucsc.edu/~warner/</a:t>
            </a:r>
            <a:r>
              <a:rPr lang="en-US" dirty="0" smtClean="0">
                <a:hlinkClick r:id="rId3"/>
              </a:rPr>
              <a:t>buffer.html</a:t>
            </a:r>
            <a:r>
              <a:rPr lang="en-US" dirty="0" smtClean="0"/>
              <a:t> </a:t>
            </a:r>
          </a:p>
          <a:p>
            <a:r>
              <a:rPr lang="en-US" dirty="0" smtClean="0"/>
              <a:t>This expense is one driver for the Science DMZ architecture – only deploy the expensive features where necessary</a:t>
            </a:r>
            <a:endParaRPr lang="en-US" dirty="0"/>
          </a:p>
          <a:p>
            <a:pPr marL="228600" lvl="1" indent="0">
              <a:buNone/>
            </a:pPr>
            <a:endParaRPr lang="en-US" dirty="0"/>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7"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60</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69438773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26"/>
            <a:ext cx="8191500" cy="1143000"/>
          </a:xfrm>
        </p:spPr>
        <p:txBody>
          <a:bodyPr/>
          <a:lstStyle/>
          <a:p>
            <a:r>
              <a:rPr lang="en-US" sz="3200" dirty="0" smtClean="0"/>
              <a:t>Output Queue Drops – Common Locations</a:t>
            </a:r>
            <a:endParaRPr lang="en-US" sz="3200" dirty="0"/>
          </a:p>
        </p:txBody>
      </p:sp>
      <p:pic>
        <p:nvPicPr>
          <p:cNvPr id="6" name="Content Placeholder 5" descr="fan-in-slow-uplink-no-text-v2.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14480" b="5840"/>
          <a:stretch/>
        </p:blipFill>
        <p:spPr>
          <a:xfrm>
            <a:off x="0" y="930004"/>
            <a:ext cx="9021299" cy="5556521"/>
          </a:xfrm>
        </p:spPr>
      </p:pic>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61</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12575534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Overview</a:t>
            </a:r>
            <a:endParaRPr lang="en-US" sz="3200" dirty="0"/>
          </a:p>
        </p:txBody>
      </p:sp>
      <p:sp>
        <p:nvSpPr>
          <p:cNvPr id="3" name="Content Placeholder 2"/>
          <p:cNvSpPr>
            <a:spLocks noGrp="1"/>
          </p:cNvSpPr>
          <p:nvPr>
            <p:ph idx="1"/>
          </p:nvPr>
        </p:nvSpPr>
        <p:spPr>
          <a:xfrm>
            <a:off x="457200" y="1417638"/>
            <a:ext cx="8229600" cy="4932362"/>
          </a:xfrm>
        </p:spPr>
        <p:txBody>
          <a:bodyPr>
            <a:normAutofit/>
          </a:bodyPr>
          <a:lstStyle/>
          <a:p>
            <a:pPr>
              <a:buFont typeface="Arial"/>
              <a:buChar char="•"/>
            </a:pPr>
            <a:r>
              <a:rPr lang="en-US" dirty="0" smtClean="0"/>
              <a:t>Science DMZ Motivation and Introduction</a:t>
            </a:r>
          </a:p>
          <a:p>
            <a:pPr>
              <a:buFont typeface="Arial"/>
              <a:buChar char="•"/>
            </a:pPr>
            <a:r>
              <a:rPr lang="en-US" dirty="0" smtClean="0"/>
              <a:t>Science DMZ Architecture</a:t>
            </a:r>
          </a:p>
          <a:p>
            <a:pPr>
              <a:buFont typeface="Arial"/>
              <a:buChar char="•"/>
            </a:pPr>
            <a:r>
              <a:rPr lang="en-US" dirty="0">
                <a:solidFill>
                  <a:srgbClr val="FF0000"/>
                </a:solidFill>
              </a:rPr>
              <a:t>Network </a:t>
            </a:r>
            <a:r>
              <a:rPr lang="en-US" dirty="0" smtClean="0">
                <a:solidFill>
                  <a:srgbClr val="FF0000"/>
                </a:solidFill>
              </a:rPr>
              <a:t>Monitoring</a:t>
            </a:r>
          </a:p>
          <a:p>
            <a:pPr>
              <a:buFont typeface="Arial"/>
              <a:buChar char="•"/>
            </a:pPr>
            <a:r>
              <a:rPr lang="en-US" dirty="0" smtClean="0"/>
              <a:t>Data Transfer Nodes &amp; Applications</a:t>
            </a:r>
          </a:p>
          <a:p>
            <a:pPr>
              <a:buFont typeface="Arial"/>
              <a:buChar char="•"/>
            </a:pPr>
            <a:r>
              <a:rPr lang="en-US" dirty="0" smtClean="0"/>
              <a:t>Science DMZ Security</a:t>
            </a:r>
          </a:p>
          <a:p>
            <a:pPr>
              <a:buFont typeface="Arial"/>
              <a:buChar char="•"/>
            </a:pPr>
            <a:r>
              <a:rPr lang="en-US" dirty="0"/>
              <a:t>User </a:t>
            </a:r>
            <a:r>
              <a:rPr lang="en-US" dirty="0" smtClean="0"/>
              <a:t>Engagement</a:t>
            </a:r>
          </a:p>
          <a:p>
            <a:pPr>
              <a:buFont typeface="Arial"/>
              <a:buChar char="•"/>
            </a:pPr>
            <a:r>
              <a:rPr lang="en-US" dirty="0" smtClean="0"/>
              <a:t>Wrap Up</a:t>
            </a:r>
          </a:p>
          <a:p>
            <a:pPr marL="0" indent="0"/>
            <a:endParaRPr lang="en-US" dirty="0" smtClean="0"/>
          </a:p>
          <a:p>
            <a:pPr marL="0" indent="0"/>
            <a:endParaRPr lang="en-US" dirty="0" smtClean="0"/>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62</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83456798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Performance Monitoring</a:t>
            </a:r>
            <a:endParaRPr lang="en-US" sz="3200" dirty="0"/>
          </a:p>
        </p:txBody>
      </p:sp>
      <p:sp>
        <p:nvSpPr>
          <p:cNvPr id="3" name="Content Placeholder 2"/>
          <p:cNvSpPr>
            <a:spLocks noGrp="1"/>
          </p:cNvSpPr>
          <p:nvPr>
            <p:ph idx="1"/>
          </p:nvPr>
        </p:nvSpPr>
        <p:spPr>
          <a:xfrm>
            <a:off x="457200" y="1417638"/>
            <a:ext cx="8229600" cy="4708525"/>
          </a:xfrm>
        </p:spPr>
        <p:txBody>
          <a:bodyPr>
            <a:normAutofit fontScale="92500" lnSpcReduction="20000"/>
          </a:bodyPr>
          <a:lstStyle/>
          <a:p>
            <a:r>
              <a:rPr lang="en-US" sz="2400" dirty="0" smtClean="0"/>
              <a:t>Everything may function perfectly when it is deployed</a:t>
            </a:r>
          </a:p>
          <a:p>
            <a:r>
              <a:rPr lang="en-US" sz="2400" dirty="0" smtClean="0"/>
              <a:t>Eventually something is going to break</a:t>
            </a:r>
          </a:p>
          <a:p>
            <a:pPr lvl="1"/>
            <a:r>
              <a:rPr lang="en-US" sz="2200" dirty="0" smtClean="0"/>
              <a:t>Networks and systems are complex</a:t>
            </a:r>
          </a:p>
          <a:p>
            <a:pPr lvl="1"/>
            <a:r>
              <a:rPr lang="en-US" sz="2200" dirty="0" smtClean="0"/>
              <a:t>Bugs, mistakes, …</a:t>
            </a:r>
          </a:p>
          <a:p>
            <a:pPr lvl="1"/>
            <a:r>
              <a:rPr lang="en-US" sz="2200" dirty="0" smtClean="0"/>
              <a:t>Sometimes things just break – this is why we buy support contracts</a:t>
            </a:r>
          </a:p>
          <a:p>
            <a:r>
              <a:rPr lang="en-US" sz="2400" dirty="0" smtClean="0"/>
              <a:t>Must be able to find and fix problems when they occur</a:t>
            </a:r>
          </a:p>
          <a:p>
            <a:r>
              <a:rPr lang="en-US" sz="2400" dirty="0" smtClean="0"/>
              <a:t>Must be able to find problems in other networks (your network may be fine, but someone else’s problem can impact your users)</a:t>
            </a:r>
          </a:p>
          <a:p>
            <a:endParaRPr lang="en-US" sz="2400" dirty="0" smtClean="0"/>
          </a:p>
          <a:p>
            <a:r>
              <a:rPr lang="en-US" sz="2400" dirty="0"/>
              <a:t>TCP was intentionally designed to hide all transmission errors from the user:</a:t>
            </a:r>
          </a:p>
          <a:p>
            <a:pPr lvl="1"/>
            <a:r>
              <a:rPr lang="en-US" sz="2200" dirty="0"/>
              <a:t>“As long as the TCPs continue to function properly and the internet system does not become completely partitioned, no transmission errors will affect the users.” (From RFC793, 1981)</a:t>
            </a:r>
          </a:p>
          <a:p>
            <a:endParaRPr lang="en-US" sz="2400" dirty="0" smtClean="0"/>
          </a:p>
          <a:p>
            <a:endParaRPr lang="en-US" sz="2400" dirty="0" smtClean="0"/>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63</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02747726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181931"/>
            <a:ext cx="8572500" cy="1143000"/>
          </a:xfrm>
        </p:spPr>
        <p:txBody>
          <a:bodyPr/>
          <a:lstStyle/>
          <a:p>
            <a:r>
              <a:rPr lang="en-US" sz="3200" dirty="0" smtClean="0"/>
              <a:t>Soft Network Failures – Hidden Problems</a:t>
            </a:r>
          </a:p>
        </p:txBody>
      </p:sp>
      <p:sp>
        <p:nvSpPr>
          <p:cNvPr id="35843" name="Content Placeholder 2"/>
          <p:cNvSpPr>
            <a:spLocks noGrp="1"/>
          </p:cNvSpPr>
          <p:nvPr>
            <p:ph idx="1"/>
          </p:nvPr>
        </p:nvSpPr>
        <p:spPr/>
        <p:txBody>
          <a:bodyPr>
            <a:normAutofit lnSpcReduction="10000"/>
          </a:bodyPr>
          <a:lstStyle/>
          <a:p>
            <a:r>
              <a:rPr lang="en-US" dirty="0"/>
              <a:t>Hard failures are well-understood</a:t>
            </a:r>
          </a:p>
          <a:p>
            <a:pPr lvl="1"/>
            <a:r>
              <a:rPr lang="en-US" dirty="0"/>
              <a:t>Link down, system crash, software crash</a:t>
            </a:r>
          </a:p>
          <a:p>
            <a:pPr lvl="1"/>
            <a:r>
              <a:rPr lang="en-US" dirty="0"/>
              <a:t>Traditional network/system monitoring tools designed to quickly find hard </a:t>
            </a:r>
            <a:r>
              <a:rPr lang="en-US" dirty="0" smtClean="0"/>
              <a:t>failures</a:t>
            </a:r>
          </a:p>
          <a:p>
            <a:r>
              <a:rPr lang="en-US" dirty="0" smtClean="0"/>
              <a:t>Soft failures result in degraded capability</a:t>
            </a:r>
          </a:p>
          <a:p>
            <a:pPr lvl="1"/>
            <a:r>
              <a:rPr lang="en-US" dirty="0" smtClean="0"/>
              <a:t>Connectivity exists</a:t>
            </a:r>
          </a:p>
          <a:p>
            <a:pPr lvl="1"/>
            <a:r>
              <a:rPr lang="en-US" dirty="0" smtClean="0"/>
              <a:t>Performance impacted</a:t>
            </a:r>
          </a:p>
          <a:p>
            <a:pPr lvl="1"/>
            <a:r>
              <a:rPr lang="en-US" dirty="0" smtClean="0"/>
              <a:t>Typically something in the path is functioning, but not well</a:t>
            </a:r>
          </a:p>
          <a:p>
            <a:r>
              <a:rPr lang="en-US" dirty="0" smtClean="0"/>
              <a:t>Soft failures are hard to detect with traditional methods</a:t>
            </a:r>
          </a:p>
          <a:p>
            <a:pPr lvl="1"/>
            <a:r>
              <a:rPr lang="en-US" dirty="0" smtClean="0"/>
              <a:t>No obvious single event</a:t>
            </a:r>
          </a:p>
          <a:p>
            <a:pPr lvl="1"/>
            <a:r>
              <a:rPr lang="en-US" dirty="0" smtClean="0"/>
              <a:t>Sometimes no indication at all of any errors</a:t>
            </a:r>
          </a:p>
          <a:p>
            <a:r>
              <a:rPr lang="en-US" dirty="0" smtClean="0"/>
              <a:t>Independent testing is the only way to reliably find soft failures</a:t>
            </a:r>
          </a:p>
          <a:p>
            <a:endParaRPr lang="en-US" dirty="0" smtClean="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64</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19745608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4" descr="bwctl-aglt.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250" y="849127"/>
            <a:ext cx="5518150" cy="236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6"/>
          <p:cNvSpPr txBox="1">
            <a:spLocks noChangeArrowheads="1"/>
          </p:cNvSpPr>
          <p:nvPr/>
        </p:nvSpPr>
        <p:spPr bwMode="auto">
          <a:xfrm>
            <a:off x="5867400" y="1776413"/>
            <a:ext cx="2438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Rebooted router with full route table</a:t>
            </a:r>
          </a:p>
        </p:txBody>
      </p:sp>
      <p:sp>
        <p:nvSpPr>
          <p:cNvPr id="25604" name="TextBox 7"/>
          <p:cNvSpPr txBox="1">
            <a:spLocks noChangeArrowheads="1"/>
          </p:cNvSpPr>
          <p:nvPr/>
        </p:nvSpPr>
        <p:spPr bwMode="auto">
          <a:xfrm>
            <a:off x="203947" y="4170802"/>
            <a:ext cx="1892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Gradual failure of optical line card</a:t>
            </a:r>
          </a:p>
        </p:txBody>
      </p:sp>
      <p:sp>
        <p:nvSpPr>
          <p:cNvPr id="9" name="Title 1"/>
          <p:cNvSpPr>
            <a:spLocks noGrp="1"/>
          </p:cNvSpPr>
          <p:nvPr>
            <p:ph type="title"/>
          </p:nvPr>
        </p:nvSpPr>
        <p:spPr>
          <a:xfrm>
            <a:off x="457200" y="-4762"/>
            <a:ext cx="7099300" cy="1143000"/>
          </a:xfrm>
        </p:spPr>
        <p:txBody>
          <a:bodyPr/>
          <a:lstStyle/>
          <a:p>
            <a:r>
              <a:rPr lang="en-US" sz="3200" dirty="0" smtClean="0"/>
              <a:t>Sample Soft Failures</a:t>
            </a:r>
            <a:endParaRPr lang="en-US" sz="3200" dirty="0"/>
          </a:p>
        </p:txBody>
      </p:sp>
      <p:pic>
        <p:nvPicPr>
          <p:cNvPr id="11" name="Picture 10" descr="ps.pdf"/>
          <p:cNvPicPr>
            <a:picLocks noChangeAspect="1"/>
          </p:cNvPicPr>
          <p:nvPr/>
        </p:nvPicPr>
        <p:blipFill>
          <a:blip r:embed="rId4" cstate="print"/>
          <a:stretch>
            <a:fillRect/>
          </a:stretch>
        </p:blipFill>
        <p:spPr>
          <a:xfrm>
            <a:off x="2006600" y="3027300"/>
            <a:ext cx="7137400" cy="3225800"/>
          </a:xfrm>
          <a:prstGeom prst="rect">
            <a:avLst/>
          </a:prstGeom>
        </p:spPr>
      </p:pic>
      <p:pic>
        <p:nvPicPr>
          <p:cNvPr id="1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974018" y="3435472"/>
            <a:ext cx="5942365" cy="168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rot="16200000">
            <a:off x="2469462" y="3966685"/>
            <a:ext cx="562975" cy="307777"/>
          </a:xfrm>
          <a:prstGeom prst="rect">
            <a:avLst/>
          </a:prstGeom>
          <a:solidFill>
            <a:schemeClr val="bg1"/>
          </a:solidFill>
        </p:spPr>
        <p:txBody>
          <a:bodyPr wrap="none" rtlCol="0">
            <a:spAutoFit/>
          </a:bodyPr>
          <a:lstStyle/>
          <a:p>
            <a:pPr algn="ctr" defTabSz="914400"/>
            <a:r>
              <a:rPr lang="en-US" sz="1400" dirty="0" smtClean="0">
                <a:solidFill>
                  <a:srgbClr val="000000"/>
                </a:solidFill>
                <a:ea typeface="+mn-ea"/>
                <a:cs typeface="Arial" charset="0"/>
              </a:rPr>
              <a:t>Gb/s</a:t>
            </a:r>
            <a:endParaRPr lang="en-US" sz="1400" dirty="0">
              <a:solidFill>
                <a:srgbClr val="000000"/>
              </a:solidFill>
              <a:ea typeface="+mn-ea"/>
              <a:cs typeface="Arial" charset="0"/>
            </a:endParaRPr>
          </a:p>
        </p:txBody>
      </p:sp>
      <p:sp>
        <p:nvSpPr>
          <p:cNvPr id="15" name="Rounded Rectangular Callout 14"/>
          <p:cNvSpPr/>
          <p:nvPr/>
        </p:nvSpPr>
        <p:spPr>
          <a:xfrm>
            <a:off x="7348062" y="3056637"/>
            <a:ext cx="1351609" cy="460409"/>
          </a:xfrm>
          <a:prstGeom prst="wedgeRoundRectCallout">
            <a:avLst>
              <a:gd name="adj1" fmla="val -91344"/>
              <a:gd name="adj2" fmla="val 81473"/>
              <a:gd name="adj3" fmla="val 16667"/>
            </a:avLst>
          </a:prstGeom>
          <a:solidFill>
            <a:srgbClr val="FFFF66"/>
          </a:solidFill>
          <a:ln w="19050">
            <a:solidFill>
              <a:schemeClr val="tx1"/>
            </a:solidFill>
          </a:ln>
        </p:spPr>
        <p:txBody>
          <a:bodyPr vert="horz" wrap="square" lIns="0" tIns="0" rIns="0" bIns="0" numCol="1" rtlCol="0" anchor="ctr" anchorCtr="0" compatLnSpc="1">
            <a:prstTxWarp prst="textNoShape">
              <a:avLst/>
            </a:prstTxWarp>
          </a:bodyPr>
          <a:lstStyle/>
          <a:p>
            <a:pPr algn="ctr" defTabSz="914400" eaLnBrk="0" hangingPunct="0"/>
            <a:r>
              <a:rPr lang="en-US" sz="1400" dirty="0" smtClean="0">
                <a:solidFill>
                  <a:srgbClr val="000000"/>
                </a:solidFill>
                <a:ea typeface="+mn-ea"/>
                <a:cs typeface="Arial" charset="0"/>
              </a:rPr>
              <a:t>normal performance</a:t>
            </a:r>
            <a:endParaRPr lang="en-US" sz="1400" b="1" dirty="0" smtClean="0">
              <a:solidFill>
                <a:srgbClr val="000000"/>
              </a:solidFill>
              <a:latin typeface="Arial" pitchFamily="-65" charset="0"/>
              <a:ea typeface="Arial" pitchFamily="-65" charset="0"/>
              <a:cs typeface="Arial" pitchFamily="-65" charset="0"/>
            </a:endParaRPr>
          </a:p>
        </p:txBody>
      </p:sp>
      <p:sp>
        <p:nvSpPr>
          <p:cNvPr id="16" name="Rounded Rectangular Callout 15"/>
          <p:cNvSpPr/>
          <p:nvPr/>
        </p:nvSpPr>
        <p:spPr>
          <a:xfrm>
            <a:off x="6051224" y="3975124"/>
            <a:ext cx="1207835" cy="460409"/>
          </a:xfrm>
          <a:prstGeom prst="wedgeRoundRectCallout">
            <a:avLst>
              <a:gd name="adj1" fmla="val -103485"/>
              <a:gd name="adj2" fmla="val 73978"/>
              <a:gd name="adj3" fmla="val 16667"/>
            </a:avLst>
          </a:prstGeom>
          <a:solidFill>
            <a:srgbClr val="FFFF66"/>
          </a:solidFill>
          <a:ln w="19050">
            <a:solidFill>
              <a:schemeClr val="tx1"/>
            </a:solidFill>
          </a:ln>
        </p:spPr>
        <p:txBody>
          <a:bodyPr vert="horz" wrap="square" lIns="0" tIns="0" rIns="0" bIns="0" numCol="1" rtlCol="0" anchor="ctr" anchorCtr="0" compatLnSpc="1">
            <a:prstTxWarp prst="textNoShape">
              <a:avLst/>
            </a:prstTxWarp>
          </a:bodyPr>
          <a:lstStyle/>
          <a:p>
            <a:pPr algn="ctr" defTabSz="914400" eaLnBrk="0" hangingPunct="0"/>
            <a:r>
              <a:rPr lang="en-US" sz="1400" dirty="0" smtClean="0">
                <a:solidFill>
                  <a:srgbClr val="000000"/>
                </a:solidFill>
                <a:ea typeface="+mn-ea"/>
                <a:cs typeface="Arial" charset="0"/>
              </a:rPr>
              <a:t>degrading performance</a:t>
            </a:r>
            <a:endParaRPr lang="en-US" sz="1400" b="1" dirty="0" smtClean="0">
              <a:solidFill>
                <a:srgbClr val="000000"/>
              </a:solidFill>
              <a:latin typeface="Arial" pitchFamily="-65" charset="0"/>
              <a:ea typeface="Arial" pitchFamily="-65" charset="0"/>
              <a:cs typeface="Arial" pitchFamily="-65" charset="0"/>
            </a:endParaRPr>
          </a:p>
        </p:txBody>
      </p:sp>
      <p:sp>
        <p:nvSpPr>
          <p:cNvPr id="17" name="Rounded Rectangular Callout 16"/>
          <p:cNvSpPr/>
          <p:nvPr/>
        </p:nvSpPr>
        <p:spPr>
          <a:xfrm>
            <a:off x="7578237" y="4448429"/>
            <a:ext cx="920151" cy="230205"/>
          </a:xfrm>
          <a:prstGeom prst="wedgeRoundRectCallout">
            <a:avLst>
              <a:gd name="adj1" fmla="val 60555"/>
              <a:gd name="adj2" fmla="val 81473"/>
              <a:gd name="adj3" fmla="val 16667"/>
            </a:avLst>
          </a:prstGeom>
          <a:solidFill>
            <a:srgbClr val="FFFF66"/>
          </a:solidFill>
          <a:ln w="19050">
            <a:solidFill>
              <a:schemeClr val="tx1"/>
            </a:solidFill>
          </a:ln>
        </p:spPr>
        <p:txBody>
          <a:bodyPr vert="horz" wrap="square" lIns="0" tIns="0" rIns="0" bIns="0" numCol="1" rtlCol="0" anchor="ctr" anchorCtr="0" compatLnSpc="1">
            <a:prstTxWarp prst="textNoShape">
              <a:avLst/>
            </a:prstTxWarp>
          </a:bodyPr>
          <a:lstStyle/>
          <a:p>
            <a:pPr algn="ctr" defTabSz="914400" eaLnBrk="0" hangingPunct="0"/>
            <a:r>
              <a:rPr lang="en-US" sz="1400" dirty="0" smtClean="0">
                <a:solidFill>
                  <a:srgbClr val="000000"/>
                </a:solidFill>
                <a:ea typeface="+mn-ea"/>
                <a:cs typeface="Arial" charset="0"/>
              </a:rPr>
              <a:t>repair</a:t>
            </a:r>
            <a:endParaRPr lang="en-US" sz="1400" b="1" dirty="0" smtClean="0">
              <a:solidFill>
                <a:srgbClr val="000000"/>
              </a:solidFill>
              <a:latin typeface="Arial" pitchFamily="-65" charset="0"/>
              <a:ea typeface="Arial" pitchFamily="-65" charset="0"/>
              <a:cs typeface="Arial" pitchFamily="-65" charset="0"/>
            </a:endParaRPr>
          </a:p>
        </p:txBody>
      </p:sp>
      <p:cxnSp>
        <p:nvCxnSpPr>
          <p:cNvPr id="18" name="Straight Arrow Connector 17"/>
          <p:cNvCxnSpPr/>
          <p:nvPr/>
        </p:nvCxnSpPr>
        <p:spPr bwMode="auto">
          <a:xfrm>
            <a:off x="2954475" y="5443099"/>
            <a:ext cx="5934974" cy="0"/>
          </a:xfrm>
          <a:prstGeom prst="straightConnector1">
            <a:avLst/>
          </a:prstGeom>
          <a:noFill/>
          <a:ln w="19050" cap="flat" cmpd="sng" algn="ctr">
            <a:solidFill>
              <a:schemeClr val="tx1"/>
            </a:solidFill>
            <a:prstDash val="solid"/>
            <a:round/>
            <a:headEnd type="arrow" w="lg" len="lg"/>
            <a:tailEnd type="arrow" w="lg" len="lg"/>
          </a:ln>
          <a:effectLst/>
        </p:spPr>
      </p:cxnSp>
      <p:sp>
        <p:nvSpPr>
          <p:cNvPr id="19" name="TextBox 18"/>
          <p:cNvSpPr txBox="1"/>
          <p:nvPr/>
        </p:nvSpPr>
        <p:spPr>
          <a:xfrm>
            <a:off x="5191406" y="5270570"/>
            <a:ext cx="1335302" cy="338554"/>
          </a:xfrm>
          <a:prstGeom prst="rect">
            <a:avLst/>
          </a:prstGeom>
          <a:solidFill>
            <a:schemeClr val="bg1"/>
          </a:solidFill>
        </p:spPr>
        <p:txBody>
          <a:bodyPr wrap="none" lIns="0" tIns="0" rIns="0" bIns="0" rtlCol="0">
            <a:spAutoFit/>
          </a:bodyPr>
          <a:lstStyle/>
          <a:p>
            <a:pPr algn="ctr" defTabSz="914400"/>
            <a:r>
              <a:rPr lang="en-US" sz="2200" dirty="0" smtClean="0">
                <a:solidFill>
                  <a:srgbClr val="000000"/>
                </a:solidFill>
                <a:ea typeface="+mn-ea"/>
                <a:cs typeface="Arial" charset="0"/>
              </a:rPr>
              <a:t>one month</a:t>
            </a:r>
            <a:endParaRPr lang="en-US" sz="2200" dirty="0">
              <a:solidFill>
                <a:srgbClr val="000000"/>
              </a:solidFill>
              <a:ea typeface="+mn-ea"/>
              <a:cs typeface="Arial" charset="0"/>
            </a:endParaRPr>
          </a:p>
        </p:txBody>
      </p:sp>
      <p:sp>
        <p:nvSpPr>
          <p:cNvPr id="20"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22"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65</a:t>
            </a:fld>
            <a:r>
              <a:rPr lang="en-US" sz="800" dirty="0">
                <a:solidFill>
                  <a:prstClr val="black"/>
                </a:solidFill>
                <a:latin typeface="Arial"/>
              </a:rPr>
              <a:t> – ESnet Science Engagement (</a:t>
            </a:r>
            <a:r>
              <a:rPr lang="en-US" sz="800" dirty="0">
                <a:solidFill>
                  <a:prstClr val="black"/>
                </a:solidFill>
                <a:latin typeface="Arial"/>
                <a:hlinkClick r:id="rId6"/>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096385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Testing Infrastructure – perfSONAR </a:t>
            </a:r>
            <a:endParaRPr lang="en-US" sz="3200" dirty="0"/>
          </a:p>
        </p:txBody>
      </p:sp>
      <p:sp>
        <p:nvSpPr>
          <p:cNvPr id="3" name="Content Placeholder 2"/>
          <p:cNvSpPr>
            <a:spLocks noGrp="1"/>
          </p:cNvSpPr>
          <p:nvPr>
            <p:ph idx="1"/>
          </p:nvPr>
        </p:nvSpPr>
        <p:spPr/>
        <p:txBody>
          <a:bodyPr>
            <a:normAutofit lnSpcReduction="10000"/>
          </a:bodyPr>
          <a:lstStyle/>
          <a:p>
            <a:r>
              <a:rPr lang="en-US" dirty="0" smtClean="0"/>
              <a:t>perfSONAR is:</a:t>
            </a:r>
          </a:p>
          <a:p>
            <a:pPr lvl="1"/>
            <a:r>
              <a:rPr lang="en-US" dirty="0" smtClean="0"/>
              <a:t>A widely-deployed test and measurement infrastructure</a:t>
            </a:r>
          </a:p>
          <a:p>
            <a:pPr lvl="2"/>
            <a:r>
              <a:rPr lang="en-US" dirty="0" smtClean="0"/>
              <a:t>ESnet, Internet2, US regional networks, international networks</a:t>
            </a:r>
          </a:p>
          <a:p>
            <a:pPr lvl="2"/>
            <a:r>
              <a:rPr lang="en-US" dirty="0" smtClean="0"/>
              <a:t>Laboratories, supercomputer centers, universities</a:t>
            </a:r>
          </a:p>
          <a:p>
            <a:pPr lvl="1"/>
            <a:r>
              <a:rPr lang="en-US" dirty="0" smtClean="0"/>
              <a:t>A suite of test and measurement tools</a:t>
            </a:r>
          </a:p>
          <a:p>
            <a:pPr lvl="1"/>
            <a:r>
              <a:rPr lang="en-US" dirty="0" smtClean="0"/>
              <a:t>A collaboration that builds and maintains the toolkit</a:t>
            </a:r>
          </a:p>
          <a:p>
            <a:r>
              <a:rPr lang="en-US" dirty="0" smtClean="0"/>
              <a:t>By installing perfSONAR, a site can leverage over 1100 test servers deployed around the world</a:t>
            </a:r>
          </a:p>
          <a:p>
            <a:r>
              <a:rPr lang="en-US" dirty="0" smtClean="0"/>
              <a:t>perfSONAR is ideal for finding soft failures</a:t>
            </a:r>
          </a:p>
          <a:p>
            <a:pPr lvl="1"/>
            <a:r>
              <a:rPr lang="en-US" dirty="0" smtClean="0"/>
              <a:t>Alert to existence of problems</a:t>
            </a:r>
          </a:p>
          <a:p>
            <a:pPr lvl="1"/>
            <a:r>
              <a:rPr lang="en-US" dirty="0" smtClean="0"/>
              <a:t>Fault isolation</a:t>
            </a:r>
          </a:p>
          <a:p>
            <a:pPr lvl="1"/>
            <a:r>
              <a:rPr lang="en-US" dirty="0" smtClean="0"/>
              <a:t>Verification of correct operation</a:t>
            </a:r>
            <a:endParaRPr lang="en-US" dirty="0"/>
          </a:p>
        </p:txBody>
      </p:sp>
      <p:pic>
        <p:nvPicPr>
          <p:cNvPr id="6" name="Picture 6" descr="PerfSONAR-powered-CMYK.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56500" y="5591175"/>
            <a:ext cx="1293813" cy="534988"/>
          </a:xfrm>
          <a:prstGeom prst="rect">
            <a:avLst/>
          </a:prstGeom>
          <a:noFill/>
          <a:ln w="9525">
            <a:noFill/>
            <a:miter lim="800000"/>
            <a:headEnd/>
            <a:tailEnd/>
          </a:ln>
        </p:spPr>
      </p:pic>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66</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70762853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perfSONAR</a:t>
            </a:r>
            <a:r>
              <a:rPr lang="en-US" sz="3200" dirty="0" smtClean="0"/>
              <a:t> Deployment Footprint</a:t>
            </a:r>
            <a:endParaRPr lang="en-US" sz="3200" dirty="0"/>
          </a:p>
        </p:txBody>
      </p:sp>
      <p:sp>
        <p:nvSpPr>
          <p:cNvPr id="7"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67</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pic>
        <p:nvPicPr>
          <p:cNvPr id="3" name="Picture 2" descr="20140812-pSDeployments-Pol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5997" y="1133866"/>
            <a:ext cx="8769772" cy="4969680"/>
          </a:xfrm>
          <a:prstGeom prst="rect">
            <a:avLst/>
          </a:prstGeom>
        </p:spPr>
      </p:pic>
    </p:spTree>
    <p:extLst>
      <p:ext uri="{BB962C8B-B14F-4D97-AF65-F5344CB8AC3E}">
        <p14:creationId xmlns:p14="http://schemas.microsoft.com/office/powerpoint/2010/main" val="328497866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36"/>
            <a:ext cx="7099300" cy="832678"/>
          </a:xfrm>
        </p:spPr>
        <p:txBody>
          <a:bodyPr/>
          <a:lstStyle/>
          <a:p>
            <a:r>
              <a:rPr lang="en-US" sz="3200" dirty="0" smtClean="0"/>
              <a:t>Lookup Service Directory </a:t>
            </a:r>
            <a:r>
              <a:rPr lang="en-US" sz="3200" dirty="0"/>
              <a:t>Search: </a:t>
            </a:r>
            <a:r>
              <a:rPr lang="en-US" sz="3200" dirty="0" smtClean="0"/>
              <a:t/>
            </a:r>
            <a:br>
              <a:rPr lang="en-US" sz="3200" dirty="0" smtClean="0"/>
            </a:br>
            <a:r>
              <a:rPr lang="en-US" sz="3200" dirty="0" smtClean="0">
                <a:hlinkClick r:id="rId3"/>
              </a:rPr>
              <a:t>http</a:t>
            </a:r>
            <a:r>
              <a:rPr lang="en-US" sz="3200" dirty="0">
                <a:hlinkClick r:id="rId3"/>
              </a:rPr>
              <a:t>://stats.es.net/ServicesDirectory</a:t>
            </a:r>
            <a:r>
              <a:rPr lang="en-US" sz="3200" dirty="0" smtClean="0">
                <a:hlinkClick r:id="rId3"/>
              </a:rPr>
              <a:t>/</a:t>
            </a:r>
            <a:r>
              <a:rPr lang="en-US" sz="3200" dirty="0" smtClean="0"/>
              <a:t> </a:t>
            </a:r>
            <a:endParaRPr lang="en-US" sz="3200" dirty="0"/>
          </a:p>
        </p:txBody>
      </p:sp>
      <p:pic>
        <p:nvPicPr>
          <p:cNvPr id="7" name="Content Placeholder 6" descr="Screen Shot 2014-01-11 at 8.54.46 AM.pdf"/>
          <p:cNvPicPr>
            <a:picLocks noGrp="1" noChangeAspect="1"/>
          </p:cNvPicPr>
          <p:nvPr>
            <p:ph idx="1"/>
          </p:nvPr>
        </p:nvPicPr>
        <p:blipFill rotWithShape="1">
          <a:blip r:embed="rId4" cstate="print">
            <a:extLst>
              <a:ext uri="{28A0092B-C50C-407E-A947-70E740481C1C}">
                <a14:useLocalDpi xmlns:a14="http://schemas.microsoft.com/office/drawing/2010/main"/>
              </a:ext>
            </a:extLst>
          </a:blip>
          <a:srcRect l="-12211" t="-2962"/>
          <a:stretch/>
        </p:blipFill>
        <p:spPr>
          <a:xfrm>
            <a:off x="-920517" y="943113"/>
            <a:ext cx="10194046" cy="5360850"/>
          </a:xfrm>
        </p:spPr>
      </p:pic>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68</a:t>
            </a:fld>
            <a:r>
              <a:rPr lang="en-US" sz="800" dirty="0">
                <a:solidFill>
                  <a:prstClr val="black"/>
                </a:solidFill>
                <a:latin typeface="Arial"/>
              </a:rPr>
              <a:t> – ESnet Science Engagement (</a:t>
            </a:r>
            <a:r>
              <a:rPr lang="en-US" sz="800" dirty="0">
                <a:solidFill>
                  <a:prstClr val="black"/>
                </a:solidFill>
                <a:latin typeface="Arial"/>
                <a:hlinkClick r:id="rId5"/>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86917837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892" y="197354"/>
            <a:ext cx="7351907" cy="996446"/>
          </a:xfrm>
        </p:spPr>
        <p:txBody>
          <a:bodyPr/>
          <a:lstStyle/>
          <a:p>
            <a:r>
              <a:rPr lang="en-US" sz="3200" dirty="0" smtClean="0"/>
              <a:t>perfSONAR Dashboard: </a:t>
            </a:r>
            <a:r>
              <a:rPr lang="en-US" sz="3200" dirty="0" smtClean="0">
                <a:hlinkClick r:id="rId3"/>
              </a:rPr>
              <a:t>http://ps-dashboard.es.net</a:t>
            </a:r>
            <a:r>
              <a:rPr lang="en-US" sz="3200" dirty="0" smtClean="0"/>
              <a:t> </a:t>
            </a:r>
            <a:endParaRPr lang="en-US" sz="3200" dirty="0"/>
          </a:p>
        </p:txBody>
      </p:sp>
      <p:pic>
        <p:nvPicPr>
          <p:cNvPr id="4" name="Picture 3" descr="Screen Shot 2013-07-01 at 8.25.54 PM.pd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8602" y="1318134"/>
            <a:ext cx="6271186" cy="4985829"/>
          </a:xfrm>
          <a:prstGeom prst="rect">
            <a:avLst/>
          </a:prstGeom>
        </p:spPr>
      </p:pic>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69</a:t>
            </a:fld>
            <a:r>
              <a:rPr lang="en-US" sz="800" dirty="0">
                <a:solidFill>
                  <a:prstClr val="black"/>
                </a:solidFill>
                <a:latin typeface="Arial"/>
              </a:rPr>
              <a:t> – ESnet Science Engagement (</a:t>
            </a:r>
            <a:r>
              <a:rPr lang="en-US" sz="800" dirty="0">
                <a:solidFill>
                  <a:prstClr val="black"/>
                </a:solidFill>
                <a:latin typeface="Arial"/>
                <a:hlinkClick r:id="rId5"/>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40941468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9" descr="Screen Shot 2012-01-28 at 6.58.29 PM.png"/>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bwMode="auto">
          <a:xfrm>
            <a:off x="1602612" y="671"/>
            <a:ext cx="4898965" cy="3949028"/>
          </a:xfrm>
          <a:prstGeom prst="rect">
            <a:avLst/>
          </a:prstGeom>
          <a:noFill/>
          <a:ln w="9525">
            <a:noFill/>
            <a:miter lim="800000"/>
            <a:headEnd/>
            <a:tailEnd/>
          </a:ln>
        </p:spPr>
      </p:pic>
      <p:pic>
        <p:nvPicPr>
          <p:cNvPr id="11" name="Picture 10" descr="AM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3900" y="4800213"/>
            <a:ext cx="3200400" cy="1423420"/>
          </a:xfrm>
          <a:prstGeom prst="rect">
            <a:avLst/>
          </a:prstGeom>
        </p:spPr>
      </p:pic>
      <p:grpSp>
        <p:nvGrpSpPr>
          <p:cNvPr id="44" name="Group 43"/>
          <p:cNvGrpSpPr/>
          <p:nvPr/>
        </p:nvGrpSpPr>
        <p:grpSpPr>
          <a:xfrm>
            <a:off x="223277" y="4568735"/>
            <a:ext cx="2618714" cy="2054603"/>
            <a:chOff x="4285933" y="1262841"/>
            <a:chExt cx="3384867" cy="2671146"/>
          </a:xfrm>
        </p:grpSpPr>
        <p:pic>
          <p:nvPicPr>
            <p:cNvPr id="45" name="Picture 44" descr="youtube.jpe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96097" y="1571208"/>
              <a:ext cx="988959" cy="743409"/>
            </a:xfrm>
            <a:prstGeom prst="rect">
              <a:avLst/>
            </a:prstGeom>
          </p:spPr>
        </p:pic>
        <p:pic>
          <p:nvPicPr>
            <p:cNvPr id="46" name="Picture 45" descr="netflix_logo.jpe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34986" y="2437293"/>
              <a:ext cx="722222" cy="429496"/>
            </a:xfrm>
            <a:prstGeom prst="rect">
              <a:avLst/>
            </a:prstGeom>
          </p:spPr>
        </p:pic>
        <p:pic>
          <p:nvPicPr>
            <p:cNvPr id="47" name="Picture 46" descr="hulu.jpe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37811" y="1671472"/>
              <a:ext cx="892443" cy="314282"/>
            </a:xfrm>
            <a:prstGeom prst="rect">
              <a:avLst/>
            </a:prstGeom>
          </p:spPr>
        </p:pic>
        <p:pic>
          <p:nvPicPr>
            <p:cNvPr id="48" name="Picture 47" descr="facebook logo.jpe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716533" y="2970693"/>
              <a:ext cx="557778" cy="592323"/>
            </a:xfrm>
            <a:prstGeom prst="rect">
              <a:avLst/>
            </a:prstGeom>
          </p:spPr>
        </p:pic>
        <p:pic>
          <p:nvPicPr>
            <p:cNvPr id="49" name="Picture 48" descr="Google logo.jpe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753287" y="2155595"/>
              <a:ext cx="1511597" cy="618077"/>
            </a:xfrm>
            <a:prstGeom prst="rect">
              <a:avLst/>
            </a:prstGeom>
          </p:spPr>
        </p:pic>
        <p:sp>
          <p:nvSpPr>
            <p:cNvPr id="50" name="Freeform 49"/>
            <p:cNvSpPr/>
            <p:nvPr/>
          </p:nvSpPr>
          <p:spPr>
            <a:xfrm>
              <a:off x="6904647" y="3690016"/>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Arial"/>
              </a:endParaRPr>
            </a:p>
          </p:txBody>
        </p:sp>
        <p:sp>
          <p:nvSpPr>
            <p:cNvPr id="51" name="Cloud 50"/>
            <p:cNvSpPr/>
            <p:nvPr/>
          </p:nvSpPr>
          <p:spPr>
            <a:xfrm>
              <a:off x="4285933" y="1262841"/>
              <a:ext cx="3384867" cy="2671146"/>
            </a:xfrm>
            <a:prstGeom prst="cloud">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grpSp>
      <p:pic>
        <p:nvPicPr>
          <p:cNvPr id="53" name="Picture 52" descr="clip-art-of-mic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918419" y="5297416"/>
            <a:ext cx="535047" cy="347781"/>
          </a:xfrm>
          <a:prstGeom prst="rect">
            <a:avLst/>
          </a:prstGeom>
        </p:spPr>
      </p:pic>
      <p:sp>
        <p:nvSpPr>
          <p:cNvPr id="13" name="Right Arrow 12"/>
          <p:cNvSpPr/>
          <p:nvPr/>
        </p:nvSpPr>
        <p:spPr>
          <a:xfrm flipV="1">
            <a:off x="1615175" y="3886200"/>
            <a:ext cx="1479370" cy="355600"/>
          </a:xfrm>
          <a:prstGeom prst="rightArrow">
            <a:avLst/>
          </a:prstGeom>
          <a:ln w="9525" cmpd="sng"/>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Arial"/>
            </a:endParaRPr>
          </a:p>
        </p:txBody>
      </p:sp>
      <p:sp>
        <p:nvSpPr>
          <p:cNvPr id="26" name="Right Arrow 25"/>
          <p:cNvSpPr/>
          <p:nvPr/>
        </p:nvSpPr>
        <p:spPr>
          <a:xfrm flipV="1">
            <a:off x="5663340" y="3810000"/>
            <a:ext cx="1479370" cy="355600"/>
          </a:xfrm>
          <a:prstGeom prst="rightArrow">
            <a:avLst/>
          </a:prstGeom>
          <a:ln w="9525" cmpd="sng"/>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Arial"/>
            </a:endParaRPr>
          </a:p>
        </p:txBody>
      </p:sp>
      <p:pic>
        <p:nvPicPr>
          <p:cNvPr id="22" name="Picture 21" descr="Screen Shot 2012-12-05 at 6.52.08 PM.png"/>
          <p:cNvPicPr>
            <a:picLocks noChangeAspect="1"/>
          </p:cNvPicPr>
          <p:nvPr/>
        </p:nvPicPr>
        <p:blipFill rotWithShape="1">
          <a:blip r:embed="rId11" cstate="screen">
            <a:extLst>
              <a:ext uri="{28A0092B-C50C-407E-A947-70E740481C1C}">
                <a14:useLocalDpi xmlns:a14="http://schemas.microsoft.com/office/drawing/2010/main"/>
              </a:ext>
            </a:extLst>
          </a:blip>
          <a:srcRect l="1097" r="-1097"/>
          <a:stretch/>
        </p:blipFill>
        <p:spPr>
          <a:xfrm>
            <a:off x="6940332" y="1778000"/>
            <a:ext cx="2071491" cy="1604507"/>
          </a:xfrm>
          <a:prstGeom prst="rect">
            <a:avLst/>
          </a:prstGeom>
        </p:spPr>
      </p:pic>
      <p:pic>
        <p:nvPicPr>
          <p:cNvPr id="21" name="Picture 20" descr="clip-art-of-mic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68248" y="5297416"/>
            <a:ext cx="535047" cy="347781"/>
          </a:xfrm>
          <a:prstGeom prst="rect">
            <a:avLst/>
          </a:prstGeom>
        </p:spPr>
      </p:pic>
      <p:pic>
        <p:nvPicPr>
          <p:cNvPr id="23" name="Picture 22" descr="clip-art-of-mic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25658" y="5787132"/>
            <a:ext cx="535047" cy="347781"/>
          </a:xfrm>
          <a:prstGeom prst="rect">
            <a:avLst/>
          </a:prstGeom>
        </p:spPr>
      </p:pic>
      <p:pic>
        <p:nvPicPr>
          <p:cNvPr id="24" name="Picture 23" descr="clip-art-of-mic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185942" y="5926911"/>
            <a:ext cx="535047" cy="347781"/>
          </a:xfrm>
          <a:prstGeom prst="rect">
            <a:avLst/>
          </a:prstGeom>
        </p:spPr>
      </p:pic>
      <p:pic>
        <p:nvPicPr>
          <p:cNvPr id="25" name="Picture 24" descr="clip-art-of-mic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21408" y="4868157"/>
            <a:ext cx="535047" cy="347781"/>
          </a:xfrm>
          <a:prstGeom prst="rect">
            <a:avLst/>
          </a:prstGeom>
        </p:spPr>
      </p:pic>
      <p:pic>
        <p:nvPicPr>
          <p:cNvPr id="27" name="Picture 26" descr="clip-art-of-mic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88931" y="5446275"/>
            <a:ext cx="535047" cy="347781"/>
          </a:xfrm>
          <a:prstGeom prst="rect">
            <a:avLst/>
          </a:prstGeom>
        </p:spPr>
      </p:pic>
      <p:pic>
        <p:nvPicPr>
          <p:cNvPr id="28" name="Picture 27" descr="clip-art-of-mic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35772" y="4807604"/>
            <a:ext cx="535047" cy="347781"/>
          </a:xfrm>
          <a:prstGeom prst="rect">
            <a:avLst/>
          </a:prstGeom>
        </p:spPr>
      </p:pic>
      <p:pic>
        <p:nvPicPr>
          <p:cNvPr id="29" name="Content Placeholder 5" descr="CMS-event-candidate-higgs-2.png"/>
          <p:cNvPicPr>
            <a:picLocks noGrp="1" noChangeAspect="1"/>
          </p:cNvPicPr>
          <p:nvPr/>
        </p:nvPicPr>
        <p:blipFill rotWithShape="1">
          <a:blip r:embed="rId12" cstate="print">
            <a:extLst>
              <a:ext uri="{28A0092B-C50C-407E-A947-70E740481C1C}">
                <a14:useLocalDpi xmlns:a14="http://schemas.microsoft.com/office/drawing/2010/main"/>
              </a:ext>
            </a:extLst>
          </a:blip>
          <a:srcRect l="9884" r="9884"/>
          <a:stretch/>
        </p:blipFill>
        <p:spPr bwMode="auto">
          <a:xfrm>
            <a:off x="296454" y="2029487"/>
            <a:ext cx="2231041" cy="1226020"/>
          </a:xfrm>
          <a:prstGeom prst="rect">
            <a:avLst/>
          </a:prstGeom>
          <a:noFill/>
          <a:ln w="9525">
            <a:noFill/>
            <a:miter lim="800000"/>
            <a:headEnd/>
            <a:tailEnd/>
          </a:ln>
        </p:spPr>
      </p:pic>
      <p:sp>
        <p:nvSpPr>
          <p:cNvPr id="30" name="Title 1"/>
          <p:cNvSpPr txBox="1">
            <a:spLocks/>
          </p:cNvSpPr>
          <p:nvPr/>
        </p:nvSpPr>
        <p:spPr bwMode="auto">
          <a:xfrm>
            <a:off x="5892801" y="276194"/>
            <a:ext cx="3109704"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800" kern="1200">
                <a:solidFill>
                  <a:schemeClr val="tx1"/>
                </a:solidFill>
                <a:latin typeface="+mj-lt"/>
                <a:ea typeface="ＭＳ Ｐゴシック" pitchFamily="-108" charset="-128"/>
                <a:cs typeface="ＭＳ Ｐゴシック" pitchFamily="-108" charset="-128"/>
              </a:defRPr>
            </a:lvl1pPr>
            <a:lvl2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2pPr>
            <a:lvl3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3pPr>
            <a:lvl4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4pPr>
            <a:lvl5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5pPr>
            <a:lvl6pPr marL="4572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6pPr>
            <a:lvl7pPr marL="9144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7pPr>
            <a:lvl8pPr marL="13716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8pPr>
            <a:lvl9pPr marL="18288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9pPr>
          </a:lstStyle>
          <a:p>
            <a:pPr algn="r"/>
            <a:r>
              <a:rPr lang="en-US" dirty="0" smtClean="0">
                <a:solidFill>
                  <a:prstClr val="black"/>
                </a:solidFill>
                <a:latin typeface="Arial"/>
              </a:rPr>
              <a:t>Science Traffic Profile is Different</a:t>
            </a:r>
            <a:endParaRPr lang="en-US" dirty="0">
              <a:solidFill>
                <a:prstClr val="black"/>
              </a:solidFill>
              <a:latin typeface="Arial"/>
            </a:endParaRPr>
          </a:p>
        </p:txBody>
      </p:sp>
    </p:spTree>
    <p:extLst>
      <p:ext uri="{BB962C8B-B14F-4D97-AF65-F5344CB8AC3E}">
        <p14:creationId xmlns:p14="http://schemas.microsoft.com/office/powerpoint/2010/main" val="3537532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Overview</a:t>
            </a:r>
            <a:endParaRPr lang="en-US" sz="3200" dirty="0"/>
          </a:p>
        </p:txBody>
      </p:sp>
      <p:sp>
        <p:nvSpPr>
          <p:cNvPr id="3" name="Content Placeholder 2"/>
          <p:cNvSpPr>
            <a:spLocks noGrp="1"/>
          </p:cNvSpPr>
          <p:nvPr>
            <p:ph idx="1"/>
          </p:nvPr>
        </p:nvSpPr>
        <p:spPr>
          <a:xfrm>
            <a:off x="457200" y="1417638"/>
            <a:ext cx="8229600" cy="4932362"/>
          </a:xfrm>
        </p:spPr>
        <p:txBody>
          <a:bodyPr>
            <a:normAutofit/>
          </a:bodyPr>
          <a:lstStyle/>
          <a:p>
            <a:pPr>
              <a:buFont typeface="Arial"/>
              <a:buChar char="•"/>
            </a:pPr>
            <a:r>
              <a:rPr lang="en-US" dirty="0" smtClean="0"/>
              <a:t>Science DMZ Motivation and Introduction</a:t>
            </a:r>
          </a:p>
          <a:p>
            <a:pPr>
              <a:buFont typeface="Arial"/>
              <a:buChar char="•"/>
            </a:pPr>
            <a:r>
              <a:rPr lang="en-US" dirty="0" smtClean="0"/>
              <a:t>Science DMZ Architecture</a:t>
            </a:r>
          </a:p>
          <a:p>
            <a:pPr>
              <a:buFont typeface="Arial"/>
              <a:buChar char="•"/>
            </a:pPr>
            <a:r>
              <a:rPr lang="en-US" dirty="0"/>
              <a:t>Network </a:t>
            </a:r>
            <a:r>
              <a:rPr lang="en-US" dirty="0" smtClean="0"/>
              <a:t>Monitoring</a:t>
            </a:r>
          </a:p>
          <a:p>
            <a:pPr>
              <a:buFont typeface="Arial"/>
              <a:buChar char="•"/>
            </a:pPr>
            <a:r>
              <a:rPr lang="en-US" dirty="0" smtClean="0">
                <a:solidFill>
                  <a:srgbClr val="FF0000"/>
                </a:solidFill>
              </a:rPr>
              <a:t>Data Transfer Nodes &amp; Applications</a:t>
            </a:r>
          </a:p>
          <a:p>
            <a:pPr>
              <a:buFont typeface="Arial"/>
              <a:buChar char="•"/>
            </a:pPr>
            <a:r>
              <a:rPr lang="en-US" dirty="0" smtClean="0"/>
              <a:t>Science DMZ Security</a:t>
            </a:r>
          </a:p>
          <a:p>
            <a:pPr>
              <a:buFont typeface="Arial"/>
              <a:buChar char="•"/>
            </a:pPr>
            <a:r>
              <a:rPr lang="en-US" dirty="0"/>
              <a:t>User </a:t>
            </a:r>
            <a:r>
              <a:rPr lang="en-US" dirty="0" smtClean="0"/>
              <a:t>Engagement</a:t>
            </a:r>
          </a:p>
          <a:p>
            <a:pPr>
              <a:buFont typeface="Arial"/>
              <a:buChar char="•"/>
            </a:pPr>
            <a:r>
              <a:rPr lang="en-US" dirty="0" smtClean="0"/>
              <a:t>Wrap Up</a:t>
            </a:r>
          </a:p>
          <a:p>
            <a:pPr marL="0" indent="0"/>
            <a:endParaRPr lang="en-US" dirty="0" smtClean="0"/>
          </a:p>
          <a:p>
            <a:pPr marL="0" indent="0"/>
            <a:endParaRPr lang="en-US" dirty="0" smtClean="0"/>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70</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2193637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74638"/>
            <a:ext cx="8229600" cy="1143000"/>
          </a:xfrm>
        </p:spPr>
        <p:txBody>
          <a:bodyPr/>
          <a:lstStyle/>
          <a:p>
            <a:r>
              <a:rPr lang="en-US" sz="3200" dirty="0"/>
              <a:t>Dedicated Systems – </a:t>
            </a:r>
            <a:r>
              <a:rPr lang="en-US" sz="3200" dirty="0" smtClean="0"/>
              <a:t>Data </a:t>
            </a:r>
            <a:r>
              <a:rPr lang="en-US" sz="3200" dirty="0"/>
              <a:t>Transfer Node</a:t>
            </a:r>
          </a:p>
        </p:txBody>
      </p:sp>
      <p:sp>
        <p:nvSpPr>
          <p:cNvPr id="3" name="Content Placeholder 2"/>
          <p:cNvSpPr>
            <a:spLocks noGrp="1"/>
          </p:cNvSpPr>
          <p:nvPr>
            <p:ph idx="1"/>
          </p:nvPr>
        </p:nvSpPr>
        <p:spPr/>
        <p:txBody>
          <a:bodyPr>
            <a:normAutofit/>
          </a:bodyPr>
          <a:lstStyle/>
          <a:p>
            <a:r>
              <a:rPr lang="en-US" dirty="0" smtClean="0"/>
              <a:t>The DTN is dedicated to data transfer</a:t>
            </a:r>
          </a:p>
          <a:p>
            <a:r>
              <a:rPr lang="en-US" dirty="0" smtClean="0"/>
              <a:t>Set up </a:t>
            </a:r>
            <a:r>
              <a:rPr lang="en-US" b="1" dirty="0" smtClean="0">
                <a:solidFill>
                  <a:srgbClr val="FF0000"/>
                </a:solidFill>
              </a:rPr>
              <a:t>specifically</a:t>
            </a:r>
            <a:r>
              <a:rPr lang="en-US" dirty="0" smtClean="0"/>
              <a:t> for high-performance data movement</a:t>
            </a:r>
          </a:p>
          <a:p>
            <a:pPr lvl="1"/>
            <a:r>
              <a:rPr lang="en-US" dirty="0" smtClean="0"/>
              <a:t>System internals (BIOS, firmware, interrupts, etc.)</a:t>
            </a:r>
          </a:p>
          <a:p>
            <a:pPr lvl="1"/>
            <a:r>
              <a:rPr lang="en-US" dirty="0" smtClean="0"/>
              <a:t>Network stack</a:t>
            </a:r>
          </a:p>
          <a:p>
            <a:pPr lvl="1"/>
            <a:r>
              <a:rPr lang="en-US" dirty="0" smtClean="0"/>
              <a:t>Storage (global filesystem, Fibrechannel, local RAID, etc.)</a:t>
            </a:r>
          </a:p>
          <a:p>
            <a:pPr lvl="1"/>
            <a:r>
              <a:rPr lang="en-US" dirty="0" smtClean="0"/>
              <a:t>High performance tools</a:t>
            </a:r>
          </a:p>
          <a:p>
            <a:pPr lvl="1"/>
            <a:r>
              <a:rPr lang="en-US" dirty="0" smtClean="0"/>
              <a:t>No extraneous software</a:t>
            </a:r>
          </a:p>
          <a:p>
            <a:r>
              <a:rPr lang="en-US" b="1" i="1" dirty="0" smtClean="0"/>
              <a:t>Limitation of scope and function is powerful</a:t>
            </a:r>
          </a:p>
          <a:p>
            <a:pPr lvl="1"/>
            <a:r>
              <a:rPr lang="en-US" dirty="0" smtClean="0"/>
              <a:t>No conflicts with configuration for other tasks</a:t>
            </a:r>
          </a:p>
          <a:p>
            <a:pPr lvl="1"/>
            <a:r>
              <a:rPr lang="en-US" dirty="0" smtClean="0"/>
              <a:t>Small application set makes cybersecurity easier</a:t>
            </a:r>
            <a:endParaRPr lang="en-US" dirty="0"/>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7"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71</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46301793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Data Transfer Tools For DTNs</a:t>
            </a:r>
            <a:endParaRPr lang="en-US" sz="3200" dirty="0"/>
          </a:p>
        </p:txBody>
      </p:sp>
      <p:sp>
        <p:nvSpPr>
          <p:cNvPr id="3" name="Content Placeholder 2"/>
          <p:cNvSpPr>
            <a:spLocks noGrp="1"/>
          </p:cNvSpPr>
          <p:nvPr>
            <p:ph idx="1"/>
          </p:nvPr>
        </p:nvSpPr>
        <p:spPr/>
        <p:txBody>
          <a:bodyPr/>
          <a:lstStyle/>
          <a:p>
            <a:r>
              <a:rPr lang="en-US" dirty="0" smtClean="0"/>
              <a:t>Parallelism is important</a:t>
            </a:r>
          </a:p>
          <a:p>
            <a:pPr lvl="1"/>
            <a:r>
              <a:rPr lang="en-US" dirty="0" smtClean="0"/>
              <a:t>It is often easier to achieve a given performance level with four parallel connections than one connection</a:t>
            </a:r>
          </a:p>
          <a:p>
            <a:pPr lvl="1"/>
            <a:r>
              <a:rPr lang="en-US" dirty="0" smtClean="0"/>
              <a:t>Several tools offer parallel transfers, including Globus/GridFTP</a:t>
            </a:r>
          </a:p>
          <a:p>
            <a:r>
              <a:rPr lang="en-US" dirty="0" smtClean="0"/>
              <a:t>Latency interaction is critical</a:t>
            </a:r>
          </a:p>
          <a:p>
            <a:pPr lvl="1"/>
            <a:r>
              <a:rPr lang="en-US" dirty="0" smtClean="0"/>
              <a:t>Wide area data transfers have much higher latency than LAN transfers</a:t>
            </a:r>
          </a:p>
          <a:p>
            <a:pPr lvl="1"/>
            <a:r>
              <a:rPr lang="en-US" dirty="0" smtClean="0"/>
              <a:t>Many tools and protocols assume a LAN</a:t>
            </a:r>
          </a:p>
          <a:p>
            <a:r>
              <a:rPr lang="en-US" dirty="0" smtClean="0"/>
              <a:t>Workflow integration is important</a:t>
            </a:r>
          </a:p>
          <a:p>
            <a:r>
              <a:rPr lang="en-US" dirty="0" smtClean="0"/>
              <a:t>Key tools: Globus Online, HPN-SSH</a:t>
            </a:r>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72</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79149244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en-US" sz="3200" dirty="0" smtClean="0"/>
              <a:t>Data Transfer Tool Comparison</a:t>
            </a:r>
            <a:endParaRPr lang="en-US" sz="3200" dirty="0"/>
          </a:p>
        </p:txBody>
      </p:sp>
      <p:sp>
        <p:nvSpPr>
          <p:cNvPr id="329731" name="Rectangle 3"/>
          <p:cNvSpPr>
            <a:spLocks noGrp="1" noChangeArrowheads="1"/>
          </p:cNvSpPr>
          <p:nvPr>
            <p:ph type="body" idx="1"/>
          </p:nvPr>
        </p:nvSpPr>
        <p:spPr>
          <a:xfrm>
            <a:off x="457200" y="1337527"/>
            <a:ext cx="8229600" cy="5041163"/>
          </a:xfrm>
        </p:spPr>
        <p:txBody>
          <a:bodyPr>
            <a:normAutofit/>
          </a:bodyPr>
          <a:lstStyle/>
          <a:p>
            <a:r>
              <a:rPr lang="en-US" dirty="0" smtClean="0"/>
              <a:t>In addition to the network, using the right data transfer tool is critical</a:t>
            </a:r>
          </a:p>
          <a:p>
            <a:pPr marL="0" indent="0"/>
            <a:r>
              <a:rPr lang="en-US" dirty="0" smtClean="0"/>
              <a:t>Data transfer test from Berkeley, CA to Argonne, IL (near Chicago). RTT = 53 ms, network capacity = 10Gbps.</a:t>
            </a:r>
          </a:p>
          <a:p>
            <a:pPr marL="0" indent="0"/>
            <a:endParaRPr lang="en-US" sz="1000" b="1" dirty="0" smtClean="0"/>
          </a:p>
          <a:p>
            <a:pPr lvl="2">
              <a:buNone/>
            </a:pPr>
            <a:r>
              <a:rPr lang="en-US" b="1" dirty="0" smtClean="0"/>
              <a:t>Tool				Throughput	</a:t>
            </a:r>
          </a:p>
          <a:p>
            <a:pPr lvl="2">
              <a:buNone/>
            </a:pPr>
            <a:r>
              <a:rPr lang="en-US" dirty="0" smtClean="0"/>
              <a:t>scp:				140 Mbps	</a:t>
            </a:r>
          </a:p>
          <a:p>
            <a:pPr lvl="2">
              <a:buNone/>
            </a:pPr>
            <a:r>
              <a:rPr lang="en-US" dirty="0" smtClean="0"/>
              <a:t>HPN patched scp:	1.2 Gbps</a:t>
            </a:r>
          </a:p>
          <a:p>
            <a:pPr lvl="2">
              <a:buNone/>
            </a:pPr>
            <a:r>
              <a:rPr lang="en-US" dirty="0" smtClean="0"/>
              <a:t>ftp						1.4 Gbps	</a:t>
            </a:r>
          </a:p>
          <a:p>
            <a:pPr lvl="2">
              <a:buNone/>
            </a:pPr>
            <a:endParaRPr lang="en-US" dirty="0" smtClean="0"/>
          </a:p>
          <a:p>
            <a:pPr lvl="2">
              <a:buNone/>
            </a:pPr>
            <a:r>
              <a:rPr lang="en-US" dirty="0" smtClean="0"/>
              <a:t>GridFTP, 4 streams	5.4 Gbps	</a:t>
            </a:r>
          </a:p>
          <a:p>
            <a:pPr lvl="2">
              <a:buNone/>
            </a:pPr>
            <a:r>
              <a:rPr lang="en-US" dirty="0" smtClean="0"/>
              <a:t>GridFTP, 8 streams	6.6 Gbps		</a:t>
            </a:r>
          </a:p>
          <a:p>
            <a:pPr lvl="2">
              <a:buNone/>
            </a:pPr>
            <a:endParaRPr lang="en-US" b="1" dirty="0" smtClean="0"/>
          </a:p>
          <a:p>
            <a:pPr lvl="2">
              <a:buNone/>
            </a:pPr>
            <a:r>
              <a:rPr lang="en-US" b="1" dirty="0" smtClean="0"/>
              <a:t>Note that to get more than 1 Gbps (125 MB/s) disk to disk requires properly engineered storage (RAID, parallel filesystem, etc.)</a:t>
            </a:r>
            <a:endParaRPr lang="en-US" dirty="0" smtClean="0"/>
          </a:p>
          <a:p>
            <a:pPr lvl="2">
              <a:buNone/>
            </a:pPr>
            <a:endParaRPr lang="en-US" dirty="0" smtClean="0"/>
          </a:p>
          <a:p>
            <a:pPr lvl="1"/>
            <a:endParaRPr lang="en-US" dirty="0"/>
          </a:p>
        </p:txBody>
      </p:sp>
      <p:sp>
        <p:nvSpPr>
          <p:cNvPr id="3" name="Left Brace 2"/>
          <p:cNvSpPr/>
          <p:nvPr/>
        </p:nvSpPr>
        <p:spPr>
          <a:xfrm flipH="1">
            <a:off x="4458838" y="4362361"/>
            <a:ext cx="243209" cy="634969"/>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73</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pic>
        <p:nvPicPr>
          <p:cNvPr id="2" name="Picture 1" descr="globu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1995" y="4269718"/>
            <a:ext cx="985161" cy="945222"/>
          </a:xfrm>
          <a:prstGeom prst="rect">
            <a:avLst/>
          </a:prstGeom>
        </p:spPr>
      </p:pic>
    </p:spTree>
    <p:extLst>
      <p:ext uri="{BB962C8B-B14F-4D97-AF65-F5344CB8AC3E}">
        <p14:creationId xmlns:p14="http://schemas.microsoft.com/office/powerpoint/2010/main" val="278782953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Overview</a:t>
            </a:r>
            <a:endParaRPr lang="en-US" sz="3200" dirty="0"/>
          </a:p>
        </p:txBody>
      </p:sp>
      <p:sp>
        <p:nvSpPr>
          <p:cNvPr id="3" name="Content Placeholder 2"/>
          <p:cNvSpPr>
            <a:spLocks noGrp="1"/>
          </p:cNvSpPr>
          <p:nvPr>
            <p:ph idx="1"/>
          </p:nvPr>
        </p:nvSpPr>
        <p:spPr>
          <a:xfrm>
            <a:off x="457200" y="1417638"/>
            <a:ext cx="8229600" cy="4932362"/>
          </a:xfrm>
        </p:spPr>
        <p:txBody>
          <a:bodyPr>
            <a:normAutofit/>
          </a:bodyPr>
          <a:lstStyle/>
          <a:p>
            <a:pPr>
              <a:buFont typeface="Arial"/>
              <a:buChar char="•"/>
            </a:pPr>
            <a:r>
              <a:rPr lang="en-US" dirty="0" smtClean="0"/>
              <a:t>Science DMZ Motivation and Introduction</a:t>
            </a:r>
          </a:p>
          <a:p>
            <a:pPr>
              <a:buFont typeface="Arial"/>
              <a:buChar char="•"/>
            </a:pPr>
            <a:r>
              <a:rPr lang="en-US" dirty="0" smtClean="0"/>
              <a:t>Science DMZ Architecture</a:t>
            </a:r>
          </a:p>
          <a:p>
            <a:pPr>
              <a:buFont typeface="Arial"/>
              <a:buChar char="•"/>
            </a:pPr>
            <a:r>
              <a:rPr lang="en-US" dirty="0"/>
              <a:t>Network </a:t>
            </a:r>
            <a:r>
              <a:rPr lang="en-US" dirty="0" smtClean="0"/>
              <a:t>Monitoring</a:t>
            </a:r>
          </a:p>
          <a:p>
            <a:pPr>
              <a:buFont typeface="Arial"/>
              <a:buChar char="•"/>
            </a:pPr>
            <a:r>
              <a:rPr lang="en-US" dirty="0" smtClean="0"/>
              <a:t>Data Transfer Nodes &amp; Applications</a:t>
            </a:r>
          </a:p>
          <a:p>
            <a:pPr>
              <a:buFont typeface="Arial"/>
              <a:buChar char="•"/>
            </a:pPr>
            <a:r>
              <a:rPr lang="en-US" dirty="0" smtClean="0">
                <a:solidFill>
                  <a:srgbClr val="FF0000"/>
                </a:solidFill>
              </a:rPr>
              <a:t>Science DMZ Security</a:t>
            </a:r>
          </a:p>
          <a:p>
            <a:pPr>
              <a:buFont typeface="Arial"/>
              <a:buChar char="•"/>
            </a:pPr>
            <a:r>
              <a:rPr lang="en-US" dirty="0"/>
              <a:t>User </a:t>
            </a:r>
            <a:r>
              <a:rPr lang="en-US" dirty="0" smtClean="0"/>
              <a:t>Engagement</a:t>
            </a:r>
            <a:endParaRPr lang="en-US" dirty="0" smtClean="0">
              <a:solidFill>
                <a:srgbClr val="FF0000"/>
              </a:solidFill>
            </a:endParaRPr>
          </a:p>
          <a:p>
            <a:pPr>
              <a:buFont typeface="Arial"/>
              <a:buChar char="•"/>
            </a:pPr>
            <a:r>
              <a:rPr lang="en-US" dirty="0" smtClean="0"/>
              <a:t>Wrap Up</a:t>
            </a:r>
          </a:p>
          <a:p>
            <a:pPr marL="0" indent="0"/>
            <a:endParaRPr lang="en-US" dirty="0" smtClean="0"/>
          </a:p>
          <a:p>
            <a:pPr marL="0" indent="0"/>
            <a:endParaRPr lang="en-US" dirty="0" smtClean="0"/>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74</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01532562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Goal – disentangle security policy and enforcement for science flows from security for business systems</a:t>
            </a:r>
          </a:p>
          <a:p>
            <a:r>
              <a:rPr lang="en-US" sz="2400" dirty="0"/>
              <a:t>Rationale</a:t>
            </a:r>
          </a:p>
          <a:p>
            <a:pPr lvl="1"/>
            <a:r>
              <a:rPr lang="en-US" dirty="0"/>
              <a:t>Science </a:t>
            </a:r>
            <a:r>
              <a:rPr lang="en-US" dirty="0" smtClean="0"/>
              <a:t>data traffic is simple </a:t>
            </a:r>
            <a:r>
              <a:rPr lang="en-US" dirty="0"/>
              <a:t>from a security perspective</a:t>
            </a:r>
          </a:p>
          <a:p>
            <a:pPr lvl="1"/>
            <a:r>
              <a:rPr lang="en-US" dirty="0"/>
              <a:t>Narrow application set on Science DMZ</a:t>
            </a:r>
          </a:p>
          <a:p>
            <a:pPr lvl="2"/>
            <a:r>
              <a:rPr lang="en-US" dirty="0"/>
              <a:t>Data transfer, data streaming packages</a:t>
            </a:r>
          </a:p>
          <a:p>
            <a:pPr lvl="2"/>
            <a:r>
              <a:rPr lang="en-US" dirty="0"/>
              <a:t>No printers, document readers, web browsers, building control systems, </a:t>
            </a:r>
            <a:r>
              <a:rPr lang="en-US" dirty="0" smtClean="0"/>
              <a:t>financial databases, staff </a:t>
            </a:r>
            <a:r>
              <a:rPr lang="en-US" dirty="0"/>
              <a:t>desktops, etc. </a:t>
            </a:r>
          </a:p>
          <a:p>
            <a:pPr lvl="1"/>
            <a:r>
              <a:rPr lang="en-US" dirty="0"/>
              <a:t>Security controls that are typically implemented to protect business resources often cause performance problems</a:t>
            </a:r>
          </a:p>
          <a:p>
            <a:pPr lvl="0"/>
            <a:r>
              <a:rPr lang="en-US" sz="2400" dirty="0" smtClean="0">
                <a:solidFill>
                  <a:prstClr val="black"/>
                </a:solidFill>
              </a:rPr>
              <a:t>Separation allows each to be optimized</a:t>
            </a:r>
            <a:endParaRPr lang="en-US" sz="2400" dirty="0">
              <a:solidFill>
                <a:prstClr val="black"/>
              </a:solidFill>
            </a:endParaRPr>
          </a:p>
          <a:p>
            <a:endParaRPr lang="en-US" dirty="0"/>
          </a:p>
        </p:txBody>
      </p:sp>
      <p:sp>
        <p:nvSpPr>
          <p:cNvPr id="7" name="Title 1"/>
          <p:cNvSpPr>
            <a:spLocks noGrp="1"/>
          </p:cNvSpPr>
          <p:nvPr>
            <p:ph type="title"/>
          </p:nvPr>
        </p:nvSpPr>
        <p:spPr>
          <a:xfrm>
            <a:off x="457200" y="274638"/>
            <a:ext cx="7099300" cy="1143000"/>
          </a:xfrm>
        </p:spPr>
        <p:txBody>
          <a:bodyPr/>
          <a:lstStyle/>
          <a:p>
            <a:r>
              <a:rPr lang="en-US" sz="3200" dirty="0" smtClean="0"/>
              <a:t>Science DMZ Security</a:t>
            </a:r>
            <a:endParaRPr lang="en-US" sz="3200" dirty="0"/>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75</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01736489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Performance Is A Core Requirement</a:t>
            </a:r>
            <a:endParaRPr lang="en-US" sz="3200" dirty="0"/>
          </a:p>
        </p:txBody>
      </p:sp>
      <p:sp>
        <p:nvSpPr>
          <p:cNvPr id="3" name="Content Placeholder 2"/>
          <p:cNvSpPr>
            <a:spLocks noGrp="1"/>
          </p:cNvSpPr>
          <p:nvPr>
            <p:ph idx="1"/>
          </p:nvPr>
        </p:nvSpPr>
        <p:spPr>
          <a:xfrm>
            <a:off x="457200" y="1417637"/>
            <a:ext cx="8229600" cy="5140087"/>
          </a:xfrm>
        </p:spPr>
        <p:txBody>
          <a:bodyPr>
            <a:normAutofit/>
          </a:bodyPr>
          <a:lstStyle/>
          <a:p>
            <a:r>
              <a:rPr lang="en-US" sz="2400" dirty="0" smtClean="0"/>
              <a:t>Core information security principles</a:t>
            </a:r>
          </a:p>
          <a:p>
            <a:pPr lvl="1"/>
            <a:r>
              <a:rPr lang="en-US" dirty="0" smtClean="0"/>
              <a:t>Confidentiality, Integrity, Availability (CIA)</a:t>
            </a:r>
          </a:p>
          <a:p>
            <a:pPr lvl="1"/>
            <a:r>
              <a:rPr lang="en-US" dirty="0" smtClean="0"/>
              <a:t>Often, CIA and risk mitigation result in poor performance</a:t>
            </a:r>
          </a:p>
          <a:p>
            <a:r>
              <a:rPr lang="en-US" sz="2400" dirty="0" smtClean="0"/>
              <a:t>In data-intensive science, performance is an additional core mission requirement: CIA </a:t>
            </a:r>
            <a:r>
              <a:rPr lang="en-US" sz="2400" dirty="0" smtClean="0">
                <a:sym typeface="Wingdings"/>
              </a:rPr>
              <a:t> </a:t>
            </a:r>
            <a:r>
              <a:rPr lang="en-US" sz="2400" dirty="0" smtClean="0"/>
              <a:t>PICA</a:t>
            </a:r>
          </a:p>
          <a:p>
            <a:pPr lvl="1"/>
            <a:r>
              <a:rPr lang="en-US" dirty="0" smtClean="0"/>
              <a:t>CIA principles are important, but </a:t>
            </a:r>
            <a:r>
              <a:rPr lang="en-US" b="1" i="1" dirty="0" smtClean="0"/>
              <a:t>if performance is compromised the science mission fails </a:t>
            </a:r>
          </a:p>
          <a:p>
            <a:pPr lvl="1"/>
            <a:r>
              <a:rPr lang="en-US" dirty="0" smtClean="0"/>
              <a:t>Not about “how much” security you have, but how the security is implemented</a:t>
            </a:r>
          </a:p>
          <a:p>
            <a:pPr lvl="1"/>
            <a:r>
              <a:rPr lang="en-US" dirty="0" smtClean="0"/>
              <a:t>Need a way to appropriately secure systems without performance compromises</a:t>
            </a:r>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7"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76</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69824863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Placement Outside the Firewall</a:t>
            </a:r>
            <a:endParaRPr lang="en-US" sz="3200" dirty="0"/>
          </a:p>
        </p:txBody>
      </p:sp>
      <p:sp>
        <p:nvSpPr>
          <p:cNvPr id="3" name="Content Placeholder 2"/>
          <p:cNvSpPr>
            <a:spLocks noGrp="1"/>
          </p:cNvSpPr>
          <p:nvPr>
            <p:ph idx="1"/>
          </p:nvPr>
        </p:nvSpPr>
        <p:spPr>
          <a:xfrm>
            <a:off x="457200" y="1485914"/>
            <a:ext cx="8229600" cy="4818050"/>
          </a:xfrm>
        </p:spPr>
        <p:txBody>
          <a:bodyPr>
            <a:normAutofit/>
          </a:bodyPr>
          <a:lstStyle/>
          <a:p>
            <a:r>
              <a:rPr lang="en-US" sz="2400" dirty="0" smtClean="0"/>
              <a:t>The Science DMZ resources are placed outside the enterprise firewall for performance reasons</a:t>
            </a:r>
          </a:p>
          <a:p>
            <a:pPr lvl="1"/>
            <a:r>
              <a:rPr lang="en-US" sz="2100" dirty="0" smtClean="0">
                <a:solidFill>
                  <a:prstClr val="black"/>
                </a:solidFill>
              </a:rPr>
              <a:t>The meaning of this is specific – </a:t>
            </a:r>
            <a:r>
              <a:rPr lang="en-US" sz="2100" b="1" i="1" dirty="0" smtClean="0">
                <a:solidFill>
                  <a:prstClr val="black"/>
                </a:solidFill>
              </a:rPr>
              <a:t>Science DMZ traffic does not traverse the firewall data plane</a:t>
            </a:r>
          </a:p>
          <a:p>
            <a:pPr lvl="1"/>
            <a:r>
              <a:rPr lang="en-US" sz="2100" dirty="0" smtClean="0">
                <a:solidFill>
                  <a:prstClr val="black"/>
                </a:solidFill>
              </a:rPr>
              <a:t>Packet filtering is fine – just don’t do it with a firewall</a:t>
            </a:r>
            <a:endParaRPr lang="en-US" sz="2100" dirty="0">
              <a:solidFill>
                <a:prstClr val="black"/>
              </a:solidFill>
            </a:endParaRPr>
          </a:p>
          <a:p>
            <a:r>
              <a:rPr lang="en-US" sz="2400" dirty="0" smtClean="0"/>
              <a:t>Lots of heartburn over this, especially from the perspective of a conventional firewall manager</a:t>
            </a:r>
          </a:p>
          <a:p>
            <a:pPr lvl="1"/>
            <a:r>
              <a:rPr lang="en-US" dirty="0" smtClean="0"/>
              <a:t>Lots of organizational policy directives mandating firewalls</a:t>
            </a:r>
          </a:p>
          <a:p>
            <a:pPr lvl="1"/>
            <a:r>
              <a:rPr lang="en-US" dirty="0" smtClean="0"/>
              <a:t>Firewalls are designed to protect converged enterprise networks</a:t>
            </a:r>
          </a:p>
          <a:p>
            <a:pPr lvl="1"/>
            <a:r>
              <a:rPr lang="en-US" dirty="0" smtClean="0"/>
              <a:t>Why would you put critical assets outside the firewall???</a:t>
            </a:r>
          </a:p>
          <a:p>
            <a:r>
              <a:rPr lang="en-US" sz="2400" dirty="0" smtClean="0"/>
              <a:t>The answer is that firewalls are typically a poor fit for high-performance science applications</a:t>
            </a:r>
          </a:p>
          <a:p>
            <a:endParaRPr lang="en-US" sz="2400" dirty="0" smtClean="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77</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33209932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938"/>
            <a:ext cx="7099300" cy="1143000"/>
          </a:xfrm>
        </p:spPr>
        <p:txBody>
          <a:bodyPr/>
          <a:lstStyle/>
          <a:p>
            <a:r>
              <a:rPr lang="en-US" sz="3200" dirty="0" smtClean="0"/>
              <a:t>Firewall Internals</a:t>
            </a:r>
            <a:endParaRPr lang="en-US" sz="3200" dirty="0"/>
          </a:p>
        </p:txBody>
      </p:sp>
      <p:sp>
        <p:nvSpPr>
          <p:cNvPr id="3" name="Content Placeholder 2"/>
          <p:cNvSpPr>
            <a:spLocks noGrp="1"/>
          </p:cNvSpPr>
          <p:nvPr>
            <p:ph idx="1"/>
          </p:nvPr>
        </p:nvSpPr>
        <p:spPr>
          <a:xfrm>
            <a:off x="457200" y="1270000"/>
            <a:ext cx="7454900" cy="5216525"/>
          </a:xfrm>
        </p:spPr>
        <p:txBody>
          <a:bodyPr>
            <a:normAutofit/>
          </a:bodyPr>
          <a:lstStyle/>
          <a:p>
            <a:r>
              <a:rPr lang="en-US" sz="2200" dirty="0" smtClean="0"/>
              <a:t>Typical firewalls are composed of a set of processors which inspect traffic in parallel</a:t>
            </a:r>
          </a:p>
          <a:p>
            <a:pPr lvl="1"/>
            <a:r>
              <a:rPr lang="en-US" dirty="0" smtClean="0"/>
              <a:t>Traffic distributed among processors such that all traffic for a particular connection goes to the same processor</a:t>
            </a:r>
          </a:p>
          <a:p>
            <a:pPr lvl="1"/>
            <a:r>
              <a:rPr lang="en-US" dirty="0" smtClean="0"/>
              <a:t>Simplifies state management</a:t>
            </a:r>
          </a:p>
          <a:p>
            <a:pPr lvl="1"/>
            <a:r>
              <a:rPr lang="en-US" dirty="0" smtClean="0"/>
              <a:t>Parallelization scales deep analysis</a:t>
            </a:r>
          </a:p>
          <a:p>
            <a:r>
              <a:rPr lang="en-US" sz="2200" dirty="0" smtClean="0"/>
              <a:t>Excellent fit for enterprise traffic profile</a:t>
            </a:r>
          </a:p>
          <a:p>
            <a:pPr lvl="1"/>
            <a:r>
              <a:rPr lang="en-US" dirty="0" smtClean="0"/>
              <a:t>High connection count, low per-connection data rate</a:t>
            </a:r>
          </a:p>
          <a:p>
            <a:pPr lvl="1"/>
            <a:r>
              <a:rPr lang="en-US" dirty="0" smtClean="0"/>
              <a:t>Complex protocols with embedded threats</a:t>
            </a:r>
          </a:p>
          <a:p>
            <a:r>
              <a:rPr lang="en-US" sz="2200" dirty="0" smtClean="0"/>
              <a:t>Each processor is a fraction of firewall link speed</a:t>
            </a:r>
          </a:p>
          <a:p>
            <a:pPr lvl="1"/>
            <a:r>
              <a:rPr lang="en-US" dirty="0" smtClean="0"/>
              <a:t>Significant limitation for data-intensive science applications</a:t>
            </a:r>
          </a:p>
          <a:p>
            <a:pPr lvl="1"/>
            <a:r>
              <a:rPr lang="en-US" dirty="0" smtClean="0"/>
              <a:t>Overload causes packet loss – performance crashes</a:t>
            </a:r>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78</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6420785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What’s Inside Your Firewall?</a:t>
            </a:r>
            <a:endParaRPr lang="en-US" sz="3200" dirty="0"/>
          </a:p>
        </p:txBody>
      </p:sp>
      <p:sp>
        <p:nvSpPr>
          <p:cNvPr id="3" name="Content Placeholder 2"/>
          <p:cNvSpPr>
            <a:spLocks noGrp="1"/>
          </p:cNvSpPr>
          <p:nvPr>
            <p:ph idx="1"/>
          </p:nvPr>
        </p:nvSpPr>
        <p:spPr>
          <a:xfrm>
            <a:off x="457200" y="1490440"/>
            <a:ext cx="8510426" cy="4886325"/>
          </a:xfrm>
        </p:spPr>
        <p:txBody>
          <a:bodyPr>
            <a:normAutofit/>
          </a:bodyPr>
          <a:lstStyle/>
          <a:p>
            <a:r>
              <a:rPr lang="en-US" sz="2200" dirty="0" smtClean="0"/>
              <a:t>Vendor: “but wait </a:t>
            </a:r>
            <a:r>
              <a:rPr lang="en-US" sz="2200" dirty="0"/>
              <a:t>– we don’t do this anymore!”</a:t>
            </a:r>
          </a:p>
          <a:p>
            <a:pPr lvl="1"/>
            <a:r>
              <a:rPr lang="en-US" dirty="0"/>
              <a:t>It is true that </a:t>
            </a:r>
            <a:r>
              <a:rPr lang="en-US" dirty="0" smtClean="0"/>
              <a:t>vendors </a:t>
            </a:r>
            <a:r>
              <a:rPr lang="en-US" dirty="0"/>
              <a:t>are working toward line-rate 10G firewalls, and some may even have them </a:t>
            </a:r>
            <a:r>
              <a:rPr lang="en-US" dirty="0" smtClean="0"/>
              <a:t>now</a:t>
            </a:r>
          </a:p>
          <a:p>
            <a:pPr lvl="1"/>
            <a:r>
              <a:rPr lang="en-US" dirty="0" smtClean="0"/>
              <a:t>10GE has </a:t>
            </a:r>
            <a:r>
              <a:rPr lang="en-US" dirty="0"/>
              <a:t>been deployed in science environments for over 10 </a:t>
            </a:r>
            <a:r>
              <a:rPr lang="en-US" dirty="0" smtClean="0"/>
              <a:t>years</a:t>
            </a:r>
          </a:p>
          <a:p>
            <a:pPr lvl="1"/>
            <a:r>
              <a:rPr lang="en-US" dirty="0"/>
              <a:t>F</a:t>
            </a:r>
            <a:r>
              <a:rPr lang="en-US" dirty="0" smtClean="0"/>
              <a:t>irewall internals have only recently started to catch up with the 10G world</a:t>
            </a:r>
            <a:endParaRPr lang="en-US" dirty="0"/>
          </a:p>
          <a:p>
            <a:pPr lvl="1"/>
            <a:r>
              <a:rPr lang="en-US" dirty="0"/>
              <a:t>100GE is being deployed now, 40Gbps host interfaces are available </a:t>
            </a:r>
            <a:r>
              <a:rPr lang="en-US" dirty="0" smtClean="0"/>
              <a:t>now</a:t>
            </a:r>
          </a:p>
          <a:p>
            <a:pPr lvl="1"/>
            <a:r>
              <a:rPr lang="en-US" dirty="0" smtClean="0"/>
              <a:t>Firewalls are behind again</a:t>
            </a:r>
            <a:endParaRPr lang="en-US" dirty="0"/>
          </a:p>
          <a:p>
            <a:r>
              <a:rPr lang="en-US" sz="2200" dirty="0" smtClean="0"/>
              <a:t>In general, IT shops want to get 5+ years out of a firewall purchase</a:t>
            </a:r>
          </a:p>
          <a:p>
            <a:pPr lvl="1"/>
            <a:r>
              <a:rPr lang="en-US" sz="2100" dirty="0" smtClean="0"/>
              <a:t>This often means that the firewall is years behind the technology curve</a:t>
            </a:r>
          </a:p>
          <a:p>
            <a:pPr lvl="1"/>
            <a:r>
              <a:rPr lang="en-US" sz="2100" dirty="0" smtClean="0"/>
              <a:t>Whatever you deploy now, that’s the hardware feature set you get</a:t>
            </a:r>
          </a:p>
          <a:p>
            <a:pPr lvl="1"/>
            <a:r>
              <a:rPr lang="en-US" sz="2100" dirty="0" smtClean="0"/>
              <a:t>When a new science project tries to deploy data-intensive resources, they get whatever feature set was purchased several years ago</a:t>
            </a:r>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79</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5373451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water.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60389" y="1128950"/>
            <a:ext cx="1286933" cy="1029546"/>
          </a:xfrm>
          <a:prstGeom prst="rect">
            <a:avLst/>
          </a:prstGeom>
        </p:spPr>
      </p:pic>
      <p:pic>
        <p:nvPicPr>
          <p:cNvPr id="3" name="Picture 2" descr="water.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626" y="1128950"/>
            <a:ext cx="1286933" cy="1029546"/>
          </a:xfrm>
          <a:prstGeom prst="rect">
            <a:avLst/>
          </a:prstGeom>
        </p:spPr>
      </p:pic>
      <p:sp>
        <p:nvSpPr>
          <p:cNvPr id="4" name="Can 3"/>
          <p:cNvSpPr/>
          <p:nvPr/>
        </p:nvSpPr>
        <p:spPr>
          <a:xfrm rot="5400000">
            <a:off x="3771739" y="-314615"/>
            <a:ext cx="1352939" cy="4104605"/>
          </a:xfrm>
          <a:prstGeom prst="can">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6" name="Can 5"/>
          <p:cNvSpPr/>
          <p:nvPr/>
        </p:nvSpPr>
        <p:spPr>
          <a:xfrm rot="5400000">
            <a:off x="3805604" y="1930090"/>
            <a:ext cx="1352939" cy="4036872"/>
          </a:xfrm>
          <a:prstGeom prst="can">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pic>
        <p:nvPicPr>
          <p:cNvPr id="7" name="Content Placeholder 19" descr="Screen Shot 2012-01-28 at 6.58.29 PM.png"/>
          <p:cNvPicPr>
            <a:picLocks noChangeAspect="1"/>
          </p:cNvPicPr>
          <p:nvPr/>
        </p:nvPicPr>
        <p:blipFill rotWithShape="1">
          <a:blip r:embed="rId4" cstate="print">
            <a:extLst>
              <a:ext uri="{28A0092B-C50C-407E-A947-70E740481C1C}">
                <a14:useLocalDpi xmlns:a14="http://schemas.microsoft.com/office/drawing/2010/main"/>
              </a:ext>
            </a:extLst>
          </a:blip>
          <a:srcRect l="-1"/>
          <a:stretch/>
        </p:blipFill>
        <p:spPr bwMode="auto">
          <a:xfrm flipH="1">
            <a:off x="-16293" y="2781304"/>
            <a:ext cx="2373960" cy="1913636"/>
          </a:xfrm>
          <a:prstGeom prst="rect">
            <a:avLst/>
          </a:prstGeom>
          <a:noFill/>
          <a:ln w="9525">
            <a:noFill/>
            <a:miter lim="800000"/>
            <a:headEnd/>
            <a:tailEnd/>
          </a:ln>
        </p:spPr>
      </p:pic>
      <p:sp>
        <p:nvSpPr>
          <p:cNvPr id="8" name="Rectangle 7"/>
          <p:cNvSpPr/>
          <p:nvPr/>
        </p:nvSpPr>
        <p:spPr>
          <a:xfrm rot="20672977">
            <a:off x="637373" y="3431070"/>
            <a:ext cx="247160" cy="194202"/>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11" name="TextBox 10"/>
          <p:cNvSpPr txBox="1"/>
          <p:nvPr/>
        </p:nvSpPr>
        <p:spPr>
          <a:xfrm>
            <a:off x="2578102" y="1123272"/>
            <a:ext cx="2023533" cy="1200329"/>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libri"/>
              </a:rPr>
              <a:t>Physical pipe that leaks water at rate of .0046% by volume.</a:t>
            </a:r>
            <a:endParaRPr lang="en-US" dirty="0">
              <a:solidFill>
                <a:prstClr val="black"/>
              </a:solidFill>
              <a:latin typeface="Calibri"/>
            </a:endParaRPr>
          </a:p>
        </p:txBody>
      </p:sp>
      <p:sp>
        <p:nvSpPr>
          <p:cNvPr id="13" name="TextBox 12"/>
          <p:cNvSpPr txBox="1"/>
          <p:nvPr/>
        </p:nvSpPr>
        <p:spPr>
          <a:xfrm>
            <a:off x="1737720" y="1533902"/>
            <a:ext cx="458429" cy="400110"/>
          </a:xfrm>
          <a:prstGeom prst="rect">
            <a:avLst/>
          </a:prstGeom>
          <a:noFill/>
        </p:spPr>
        <p:txBody>
          <a:bodyPr wrap="none" rtlCol="0">
            <a:spAutoFit/>
          </a:bodyPr>
          <a:lstStyle/>
          <a:p>
            <a:pPr fontAlgn="auto">
              <a:spcBef>
                <a:spcPts val="0"/>
              </a:spcBef>
              <a:spcAft>
                <a:spcPts val="0"/>
              </a:spcAft>
            </a:pPr>
            <a:r>
              <a:rPr lang="en-US" sz="2000" dirty="0" smtClean="0">
                <a:solidFill>
                  <a:prstClr val="black"/>
                </a:solidFill>
                <a:latin typeface="Wingdings"/>
                <a:ea typeface="Wingdings"/>
                <a:cs typeface="Wingdings"/>
                <a:sym typeface="Wingdings"/>
              </a:rPr>
              <a:t></a:t>
            </a:r>
            <a:endParaRPr lang="en-US" sz="2000" dirty="0">
              <a:solidFill>
                <a:prstClr val="black"/>
              </a:solidFill>
              <a:latin typeface="Calibri"/>
            </a:endParaRPr>
          </a:p>
        </p:txBody>
      </p:sp>
      <p:sp>
        <p:nvSpPr>
          <p:cNvPr id="14" name="TextBox 13"/>
          <p:cNvSpPr txBox="1"/>
          <p:nvPr/>
        </p:nvSpPr>
        <p:spPr>
          <a:xfrm>
            <a:off x="6491427" y="1533902"/>
            <a:ext cx="458429" cy="400110"/>
          </a:xfrm>
          <a:prstGeom prst="rect">
            <a:avLst/>
          </a:prstGeom>
          <a:noFill/>
        </p:spPr>
        <p:txBody>
          <a:bodyPr wrap="none" rtlCol="0">
            <a:spAutoFit/>
          </a:bodyPr>
          <a:lstStyle/>
          <a:p>
            <a:pPr fontAlgn="auto">
              <a:spcBef>
                <a:spcPts val="0"/>
              </a:spcBef>
              <a:spcAft>
                <a:spcPts val="0"/>
              </a:spcAft>
            </a:pPr>
            <a:r>
              <a:rPr lang="en-US" sz="2000" dirty="0" smtClean="0">
                <a:solidFill>
                  <a:prstClr val="black"/>
                </a:solidFill>
                <a:latin typeface="Wingdings"/>
                <a:ea typeface="Wingdings"/>
                <a:cs typeface="Wingdings"/>
                <a:sym typeface="Wingdings"/>
              </a:rPr>
              <a:t></a:t>
            </a:r>
            <a:endParaRPr lang="en-US" sz="2000" dirty="0">
              <a:solidFill>
                <a:prstClr val="black"/>
              </a:solidFill>
              <a:latin typeface="Calibri"/>
            </a:endParaRPr>
          </a:p>
        </p:txBody>
      </p:sp>
      <p:sp>
        <p:nvSpPr>
          <p:cNvPr id="16" name="TextBox 15"/>
          <p:cNvSpPr txBox="1"/>
          <p:nvPr/>
        </p:nvSpPr>
        <p:spPr>
          <a:xfrm>
            <a:off x="2590801" y="3460238"/>
            <a:ext cx="2023534" cy="92333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libri"/>
              </a:rPr>
              <a:t>Network ‘pipe’ that drops packets at rate of .0046%.</a:t>
            </a:r>
            <a:endParaRPr lang="en-US" dirty="0">
              <a:solidFill>
                <a:prstClr val="black"/>
              </a:solidFill>
              <a:latin typeface="Calibri"/>
            </a:endParaRPr>
          </a:p>
        </p:txBody>
      </p:sp>
      <p:sp>
        <p:nvSpPr>
          <p:cNvPr id="18" name="TextBox 17"/>
          <p:cNvSpPr txBox="1"/>
          <p:nvPr/>
        </p:nvSpPr>
        <p:spPr>
          <a:xfrm>
            <a:off x="1966935" y="3914693"/>
            <a:ext cx="458429" cy="400110"/>
          </a:xfrm>
          <a:prstGeom prst="rect">
            <a:avLst/>
          </a:prstGeom>
          <a:noFill/>
        </p:spPr>
        <p:txBody>
          <a:bodyPr wrap="none" rtlCol="0">
            <a:spAutoFit/>
          </a:bodyPr>
          <a:lstStyle/>
          <a:p>
            <a:pPr fontAlgn="auto">
              <a:spcBef>
                <a:spcPts val="0"/>
              </a:spcBef>
              <a:spcAft>
                <a:spcPts val="0"/>
              </a:spcAft>
            </a:pPr>
            <a:r>
              <a:rPr lang="en-US" sz="2000" dirty="0" smtClean="0">
                <a:solidFill>
                  <a:prstClr val="black"/>
                </a:solidFill>
                <a:latin typeface="Wingdings"/>
                <a:ea typeface="Wingdings"/>
                <a:cs typeface="Wingdings"/>
                <a:sym typeface="Wingdings"/>
              </a:rPr>
              <a:t></a:t>
            </a:r>
            <a:endParaRPr lang="en-US" sz="2000" dirty="0">
              <a:solidFill>
                <a:prstClr val="black"/>
              </a:solidFill>
              <a:latin typeface="Calibri"/>
            </a:endParaRPr>
          </a:p>
        </p:txBody>
      </p:sp>
      <p:sp>
        <p:nvSpPr>
          <p:cNvPr id="19" name="TextBox 18"/>
          <p:cNvSpPr txBox="1"/>
          <p:nvPr/>
        </p:nvSpPr>
        <p:spPr>
          <a:xfrm>
            <a:off x="6516207" y="3772360"/>
            <a:ext cx="458429" cy="400110"/>
          </a:xfrm>
          <a:prstGeom prst="rect">
            <a:avLst/>
          </a:prstGeom>
          <a:noFill/>
        </p:spPr>
        <p:txBody>
          <a:bodyPr wrap="none" rtlCol="0">
            <a:spAutoFit/>
          </a:bodyPr>
          <a:lstStyle/>
          <a:p>
            <a:pPr fontAlgn="auto">
              <a:spcBef>
                <a:spcPts val="0"/>
              </a:spcBef>
              <a:spcAft>
                <a:spcPts val="0"/>
              </a:spcAft>
            </a:pPr>
            <a:r>
              <a:rPr lang="en-US" sz="2000" dirty="0" smtClean="0">
                <a:solidFill>
                  <a:prstClr val="black"/>
                </a:solidFill>
                <a:latin typeface="Wingdings"/>
                <a:ea typeface="Wingdings"/>
                <a:cs typeface="Wingdings"/>
                <a:sym typeface="Wingdings"/>
              </a:rPr>
              <a:t></a:t>
            </a:r>
            <a:endParaRPr lang="en-US" sz="2000" dirty="0">
              <a:solidFill>
                <a:prstClr val="black"/>
              </a:solidFill>
              <a:latin typeface="Calibri"/>
            </a:endParaRPr>
          </a:p>
        </p:txBody>
      </p:sp>
      <p:sp>
        <p:nvSpPr>
          <p:cNvPr id="20" name="TextBox 19"/>
          <p:cNvSpPr txBox="1"/>
          <p:nvPr/>
        </p:nvSpPr>
        <p:spPr>
          <a:xfrm>
            <a:off x="7571521" y="3055209"/>
            <a:ext cx="1487814" cy="1754327"/>
          </a:xfrm>
          <a:prstGeom prst="rect">
            <a:avLst/>
          </a:prstGeom>
          <a:noFill/>
        </p:spPr>
        <p:txBody>
          <a:bodyPr wrap="square" rtlCol="0">
            <a:spAutoFit/>
          </a:bodyPr>
          <a:lstStyle/>
          <a:p>
            <a:pPr fontAlgn="auto">
              <a:spcBef>
                <a:spcPts val="0"/>
              </a:spcBef>
              <a:spcAft>
                <a:spcPts val="0"/>
              </a:spcAft>
            </a:pPr>
            <a:r>
              <a:rPr lang="en-US" u="sng" dirty="0" smtClean="0">
                <a:solidFill>
                  <a:prstClr val="black"/>
                </a:solidFill>
                <a:latin typeface="Calibri"/>
              </a:rPr>
              <a:t>Result</a:t>
            </a:r>
            <a:endParaRPr lang="en-US" u="sng" dirty="0">
              <a:solidFill>
                <a:prstClr val="black"/>
              </a:solidFill>
              <a:latin typeface="Calibri"/>
            </a:endParaRPr>
          </a:p>
          <a:p>
            <a:pPr fontAlgn="auto">
              <a:spcBef>
                <a:spcPts val="0"/>
              </a:spcBef>
              <a:spcAft>
                <a:spcPts val="0"/>
              </a:spcAft>
            </a:pPr>
            <a:r>
              <a:rPr lang="en-US" dirty="0" smtClean="0">
                <a:solidFill>
                  <a:prstClr val="black"/>
                </a:solidFill>
                <a:latin typeface="Calibri"/>
              </a:rPr>
              <a:t>100%  of data transferred,   </a:t>
            </a:r>
            <a:r>
              <a:rPr lang="en-US" i="1" dirty="0" smtClean="0">
                <a:solidFill>
                  <a:prstClr val="black"/>
                </a:solidFill>
                <a:latin typeface="Calibri"/>
              </a:rPr>
              <a:t>slowly</a:t>
            </a:r>
            <a:r>
              <a:rPr lang="en-US" dirty="0" smtClean="0">
                <a:solidFill>
                  <a:prstClr val="black"/>
                </a:solidFill>
                <a:latin typeface="Calibri"/>
              </a:rPr>
              <a:t>, at  &lt;&lt;5% optimal speed.</a:t>
            </a:r>
          </a:p>
        </p:txBody>
      </p:sp>
      <p:pic>
        <p:nvPicPr>
          <p:cNvPr id="10" name="Picture 9" descr="Screenshot 2014-02-17 16.07.09.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15665" y="5066190"/>
            <a:ext cx="4366669" cy="713089"/>
          </a:xfrm>
          <a:prstGeom prst="rect">
            <a:avLst/>
          </a:prstGeom>
        </p:spPr>
      </p:pic>
      <p:sp>
        <p:nvSpPr>
          <p:cNvPr id="27" name="Title 1"/>
          <p:cNvSpPr txBox="1">
            <a:spLocks/>
          </p:cNvSpPr>
          <p:nvPr/>
        </p:nvSpPr>
        <p:spPr>
          <a:xfrm>
            <a:off x="457199" y="274638"/>
            <a:ext cx="8602136" cy="1143000"/>
          </a:xfrm>
          <a:prstGeom prst="rect">
            <a:avLst/>
          </a:prstGeom>
        </p:spPr>
        <p:txBody>
          <a:bodyPr/>
          <a:lstStyle>
            <a:lvl1pPr algn="l" defTabSz="457200" rtl="0" eaLnBrk="0" fontAlgn="base" hangingPunct="0">
              <a:spcBef>
                <a:spcPct val="0"/>
              </a:spcBef>
              <a:spcAft>
                <a:spcPct val="0"/>
              </a:spcAft>
              <a:defRPr sz="2800" kern="1200">
                <a:solidFill>
                  <a:schemeClr val="tx1"/>
                </a:solidFill>
                <a:latin typeface="+mj-lt"/>
                <a:ea typeface="ＭＳ Ｐゴシック" pitchFamily="-108" charset="-128"/>
                <a:cs typeface="ＭＳ Ｐゴシック" pitchFamily="-108" charset="-128"/>
              </a:defRPr>
            </a:lvl1pPr>
            <a:lvl2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2pPr>
            <a:lvl3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3pPr>
            <a:lvl4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4pPr>
            <a:lvl5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5pPr>
            <a:lvl6pPr marL="4572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6pPr>
            <a:lvl7pPr marL="9144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7pPr>
            <a:lvl8pPr marL="13716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8pPr>
            <a:lvl9pPr marL="18288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9pPr>
          </a:lstStyle>
          <a:p>
            <a:r>
              <a:rPr lang="en-US" dirty="0" smtClean="0">
                <a:solidFill>
                  <a:prstClr val="black"/>
                </a:solidFill>
                <a:latin typeface="Arial"/>
              </a:rPr>
              <a:t>Elephant Flows Place Great Demands on Networks</a:t>
            </a:r>
            <a:endParaRPr lang="en-US" dirty="0">
              <a:solidFill>
                <a:srgbClr val="0000FF"/>
              </a:solidFill>
              <a:latin typeface="Arial"/>
            </a:endParaRPr>
          </a:p>
        </p:txBody>
      </p:sp>
      <p:sp>
        <p:nvSpPr>
          <p:cNvPr id="28" name="TextBox 27"/>
          <p:cNvSpPr txBox="1"/>
          <p:nvPr/>
        </p:nvSpPr>
        <p:spPr>
          <a:xfrm>
            <a:off x="7586061" y="1024935"/>
            <a:ext cx="1557939" cy="1200329"/>
          </a:xfrm>
          <a:prstGeom prst="rect">
            <a:avLst/>
          </a:prstGeom>
          <a:noFill/>
        </p:spPr>
        <p:txBody>
          <a:bodyPr wrap="square" rtlCol="0">
            <a:spAutoFit/>
          </a:bodyPr>
          <a:lstStyle/>
          <a:p>
            <a:r>
              <a:rPr lang="en-US" u="sng" dirty="0" smtClean="0">
                <a:solidFill>
                  <a:prstClr val="black"/>
                </a:solidFill>
                <a:latin typeface="Calibri"/>
                <a:cs typeface="Calibri"/>
              </a:rPr>
              <a:t>Result </a:t>
            </a:r>
            <a:r>
              <a:rPr lang="en-US" dirty="0" smtClean="0">
                <a:solidFill>
                  <a:prstClr val="black"/>
                </a:solidFill>
                <a:latin typeface="Calibri"/>
                <a:cs typeface="Calibri"/>
              </a:rPr>
              <a:t>99.9954% of water transferred. </a:t>
            </a:r>
            <a:endParaRPr lang="en-US" dirty="0">
              <a:solidFill>
                <a:prstClr val="black"/>
              </a:solidFill>
              <a:latin typeface="Calibri"/>
              <a:cs typeface="Calibri"/>
            </a:endParaRPr>
          </a:p>
        </p:txBody>
      </p:sp>
      <p:sp>
        <p:nvSpPr>
          <p:cNvPr id="29" name="Rectangle 28"/>
          <p:cNvSpPr/>
          <p:nvPr/>
        </p:nvSpPr>
        <p:spPr>
          <a:xfrm rot="20672977">
            <a:off x="7067043" y="3905455"/>
            <a:ext cx="58533" cy="4571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Calibri"/>
            </a:endParaRPr>
          </a:p>
        </p:txBody>
      </p:sp>
      <p:sp>
        <p:nvSpPr>
          <p:cNvPr id="30" name="TextBox 29"/>
          <p:cNvSpPr txBox="1"/>
          <p:nvPr/>
        </p:nvSpPr>
        <p:spPr>
          <a:xfrm>
            <a:off x="93935" y="4930005"/>
            <a:ext cx="1213400" cy="461665"/>
          </a:xfrm>
          <a:prstGeom prst="rect">
            <a:avLst/>
          </a:prstGeom>
          <a:noFill/>
        </p:spPr>
        <p:txBody>
          <a:bodyPr wrap="square" rtlCol="0">
            <a:spAutoFit/>
          </a:bodyPr>
          <a:lstStyle/>
          <a:p>
            <a:pPr algn="r"/>
            <a:r>
              <a:rPr lang="en-US" sz="1200" dirty="0" smtClean="0">
                <a:solidFill>
                  <a:prstClr val="black"/>
                </a:solidFill>
              </a:rPr>
              <a:t>essentially fixed</a:t>
            </a:r>
            <a:endParaRPr lang="en-US" sz="1200" dirty="0">
              <a:solidFill>
                <a:prstClr val="black"/>
              </a:solidFill>
            </a:endParaRPr>
          </a:p>
        </p:txBody>
      </p:sp>
      <p:sp>
        <p:nvSpPr>
          <p:cNvPr id="31" name="TextBox 30"/>
          <p:cNvSpPr txBox="1"/>
          <p:nvPr/>
        </p:nvSpPr>
        <p:spPr>
          <a:xfrm>
            <a:off x="457199" y="5641036"/>
            <a:ext cx="1213400" cy="461665"/>
          </a:xfrm>
          <a:prstGeom prst="rect">
            <a:avLst/>
          </a:prstGeom>
          <a:noFill/>
        </p:spPr>
        <p:txBody>
          <a:bodyPr wrap="square" rtlCol="0">
            <a:spAutoFit/>
          </a:bodyPr>
          <a:lstStyle/>
          <a:p>
            <a:pPr algn="r"/>
            <a:r>
              <a:rPr lang="en-US" sz="1200" dirty="0">
                <a:solidFill>
                  <a:prstClr val="black"/>
                </a:solidFill>
              </a:rPr>
              <a:t>d</a:t>
            </a:r>
            <a:r>
              <a:rPr lang="en-US" sz="1200" dirty="0" smtClean="0">
                <a:solidFill>
                  <a:prstClr val="black"/>
                </a:solidFill>
              </a:rPr>
              <a:t>etermined by speed of light</a:t>
            </a:r>
            <a:endParaRPr lang="en-US" sz="1200" dirty="0">
              <a:solidFill>
                <a:prstClr val="black"/>
              </a:solidFill>
            </a:endParaRPr>
          </a:p>
        </p:txBody>
      </p:sp>
      <p:sp>
        <p:nvSpPr>
          <p:cNvPr id="34" name="TextBox 33"/>
          <p:cNvSpPr txBox="1"/>
          <p:nvPr/>
        </p:nvSpPr>
        <p:spPr>
          <a:xfrm>
            <a:off x="7504475" y="4976171"/>
            <a:ext cx="1329161" cy="830997"/>
          </a:xfrm>
          <a:prstGeom prst="rect">
            <a:avLst/>
          </a:prstGeom>
          <a:noFill/>
        </p:spPr>
        <p:txBody>
          <a:bodyPr wrap="square" rtlCol="0">
            <a:spAutoFit/>
          </a:bodyPr>
          <a:lstStyle/>
          <a:p>
            <a:r>
              <a:rPr lang="en-US" sz="1200" dirty="0" smtClean="0">
                <a:solidFill>
                  <a:prstClr val="black"/>
                </a:solidFill>
              </a:rPr>
              <a:t>With proper engineering, we can minimize packet loss.</a:t>
            </a:r>
            <a:endParaRPr lang="en-US" sz="1200" dirty="0">
              <a:solidFill>
                <a:prstClr val="black"/>
              </a:solidFill>
            </a:endParaRPr>
          </a:p>
        </p:txBody>
      </p:sp>
      <p:cxnSp>
        <p:nvCxnSpPr>
          <p:cNvPr id="35" name="Straight Arrow Connector 34"/>
          <p:cNvCxnSpPr>
            <a:endCxn id="34" idx="1"/>
          </p:cNvCxnSpPr>
          <p:nvPr/>
        </p:nvCxnSpPr>
        <p:spPr>
          <a:xfrm flipV="1">
            <a:off x="6645054" y="5391670"/>
            <a:ext cx="859421" cy="119567"/>
          </a:xfrm>
          <a:prstGeom prst="straightConnector1">
            <a:avLst/>
          </a:prstGeom>
          <a:ln w="31750">
            <a:solidFill>
              <a:srgbClr val="0000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0" idx="3"/>
          </p:cNvCxnSpPr>
          <p:nvPr/>
        </p:nvCxnSpPr>
        <p:spPr>
          <a:xfrm flipH="1" flipV="1">
            <a:off x="1307335" y="5160838"/>
            <a:ext cx="1134998" cy="122369"/>
          </a:xfrm>
          <a:prstGeom prst="straightConnector1">
            <a:avLst/>
          </a:prstGeom>
          <a:ln w="31750">
            <a:solidFill>
              <a:srgbClr val="0000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1713316" y="5641036"/>
            <a:ext cx="1134996" cy="339297"/>
          </a:xfrm>
          <a:prstGeom prst="straightConnector1">
            <a:avLst/>
          </a:prstGeom>
          <a:ln w="31750">
            <a:solidFill>
              <a:srgbClr val="0000F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360504" y="6215902"/>
            <a:ext cx="7715764" cy="761747"/>
          </a:xfrm>
          <a:prstGeom prst="rect">
            <a:avLst/>
          </a:prstGeom>
          <a:noFill/>
        </p:spPr>
        <p:txBody>
          <a:bodyPr wrap="square" rtlCol="0">
            <a:spAutoFit/>
          </a:bodyPr>
          <a:lstStyle/>
          <a:p>
            <a:pPr algn="r"/>
            <a:r>
              <a:rPr lang="en-US" sz="1050" dirty="0" smtClean="0">
                <a:solidFill>
                  <a:prstClr val="black"/>
                </a:solidFill>
              </a:rPr>
              <a:t>Assumptions: 10Gbps TCP flow, 80ms RTT. </a:t>
            </a:r>
          </a:p>
          <a:p>
            <a:pPr algn="r"/>
            <a:r>
              <a:rPr lang="en-US" sz="1050" dirty="0" smtClean="0">
                <a:solidFill>
                  <a:prstClr val="black"/>
                </a:solidFill>
              </a:rPr>
              <a:t>See </a:t>
            </a:r>
            <a:r>
              <a:rPr lang="en-US" sz="1050" dirty="0">
                <a:solidFill>
                  <a:prstClr val="black"/>
                </a:solidFill>
              </a:rPr>
              <a:t>Eli Dart, Lauren </a:t>
            </a:r>
            <a:r>
              <a:rPr lang="en-US" sz="1050" dirty="0" err="1">
                <a:solidFill>
                  <a:prstClr val="black"/>
                </a:solidFill>
              </a:rPr>
              <a:t>Rotman</a:t>
            </a:r>
            <a:r>
              <a:rPr lang="en-US" sz="1050" dirty="0">
                <a:solidFill>
                  <a:prstClr val="black"/>
                </a:solidFill>
              </a:rPr>
              <a:t>, Brian Tierney, Mary Hester, and Jason </a:t>
            </a:r>
            <a:r>
              <a:rPr lang="en-US" sz="1050" dirty="0" err="1">
                <a:solidFill>
                  <a:prstClr val="black"/>
                </a:solidFill>
              </a:rPr>
              <a:t>Zurawski</a:t>
            </a:r>
            <a:r>
              <a:rPr lang="en-US" sz="1050" dirty="0">
                <a:solidFill>
                  <a:prstClr val="black"/>
                </a:solidFill>
              </a:rPr>
              <a:t>. The </a:t>
            </a:r>
            <a:r>
              <a:rPr lang="en-US" sz="1050" dirty="0" smtClean="0">
                <a:solidFill>
                  <a:prstClr val="black"/>
                </a:solidFill>
              </a:rPr>
              <a:t>Science </a:t>
            </a:r>
            <a:r>
              <a:rPr lang="en-US" sz="1050" dirty="0">
                <a:solidFill>
                  <a:prstClr val="black"/>
                </a:solidFill>
              </a:rPr>
              <a:t>DMZ: A Network Design Pattern for Data-Intensive Science. In </a:t>
            </a:r>
            <a:r>
              <a:rPr lang="en-US" sz="1050" i="1" dirty="0">
                <a:solidFill>
                  <a:prstClr val="black"/>
                </a:solidFill>
              </a:rPr>
              <a:t>Proceedings of the IEEE/ACM Annual </a:t>
            </a:r>
            <a:r>
              <a:rPr lang="en-US" sz="1050" i="1" dirty="0" err="1">
                <a:solidFill>
                  <a:prstClr val="black"/>
                </a:solidFill>
              </a:rPr>
              <a:t>SuperComputing</a:t>
            </a:r>
            <a:r>
              <a:rPr lang="en-US" sz="1050" i="1" dirty="0">
                <a:solidFill>
                  <a:prstClr val="black"/>
                </a:solidFill>
              </a:rPr>
              <a:t> Conference (SC13)</a:t>
            </a:r>
            <a:r>
              <a:rPr lang="en-US" sz="1050" dirty="0">
                <a:solidFill>
                  <a:prstClr val="black"/>
                </a:solidFill>
              </a:rPr>
              <a:t>, Denver CO, 2013. </a:t>
            </a:r>
          </a:p>
          <a:p>
            <a:pPr algn="r"/>
            <a:endParaRPr lang="en-US" sz="1200" dirty="0">
              <a:solidFill>
                <a:prstClr val="black"/>
              </a:solidFill>
            </a:endParaRPr>
          </a:p>
        </p:txBody>
      </p:sp>
      <p:pic>
        <p:nvPicPr>
          <p:cNvPr id="32" name="Picture 31" descr="clip-art-of-mic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1411581" flipH="1">
            <a:off x="6915824" y="3816816"/>
            <a:ext cx="525411" cy="341518"/>
          </a:xfrm>
          <a:prstGeom prst="rect">
            <a:avLst/>
          </a:prstGeom>
        </p:spPr>
      </p:pic>
    </p:spTree>
    <p:extLst>
      <p:ext uri="{BB962C8B-B14F-4D97-AF65-F5344CB8AC3E}">
        <p14:creationId xmlns:p14="http://schemas.microsoft.com/office/powerpoint/2010/main" val="37171863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P spid="30" grpId="0"/>
      <p:bldP spid="31" grpId="0"/>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 Firewall State Table</a:t>
            </a:r>
            <a:endParaRPr lang="en-US" sz="3200" dirty="0"/>
          </a:p>
        </p:txBody>
      </p:sp>
      <p:sp>
        <p:nvSpPr>
          <p:cNvPr id="3" name="Content Placeholder 2"/>
          <p:cNvSpPr>
            <a:spLocks noGrp="1"/>
          </p:cNvSpPr>
          <p:nvPr>
            <p:ph idx="1"/>
          </p:nvPr>
        </p:nvSpPr>
        <p:spPr/>
        <p:txBody>
          <a:bodyPr>
            <a:normAutofit/>
          </a:bodyPr>
          <a:lstStyle/>
          <a:p>
            <a:r>
              <a:rPr lang="en-US" sz="2400" dirty="0" smtClean="0"/>
              <a:t>Many firewalls use a state table to improve performance</a:t>
            </a:r>
          </a:p>
          <a:p>
            <a:pPr lvl="1"/>
            <a:r>
              <a:rPr lang="en-US" dirty="0" smtClean="0"/>
              <a:t>State table lookup is fast</a:t>
            </a:r>
          </a:p>
          <a:p>
            <a:pPr lvl="1"/>
            <a:r>
              <a:rPr lang="en-US" dirty="0" smtClean="0"/>
              <a:t>No need to process entire </a:t>
            </a:r>
            <a:r>
              <a:rPr lang="en-US" dirty="0" err="1" smtClean="0"/>
              <a:t>ruleset</a:t>
            </a:r>
            <a:r>
              <a:rPr lang="en-US" dirty="0" smtClean="0"/>
              <a:t> for every packet</a:t>
            </a:r>
          </a:p>
          <a:p>
            <a:pPr lvl="1"/>
            <a:r>
              <a:rPr lang="en-US" dirty="0" smtClean="0"/>
              <a:t>Also allows session tracking (e.g. TCP sequence numbers)</a:t>
            </a:r>
          </a:p>
          <a:p>
            <a:r>
              <a:rPr lang="en-US" sz="2400" dirty="0" smtClean="0"/>
              <a:t>State table built dynamically</a:t>
            </a:r>
          </a:p>
          <a:p>
            <a:pPr lvl="1"/>
            <a:r>
              <a:rPr lang="en-US" dirty="0" smtClean="0"/>
              <a:t>Incoming packets are matched against the state table</a:t>
            </a:r>
          </a:p>
          <a:p>
            <a:pPr lvl="1"/>
            <a:r>
              <a:rPr lang="en-US" dirty="0" smtClean="0"/>
              <a:t>If no state table entry, go to the </a:t>
            </a:r>
            <a:r>
              <a:rPr lang="en-US" dirty="0" err="1" smtClean="0"/>
              <a:t>ruleset</a:t>
            </a:r>
            <a:endParaRPr lang="en-US" dirty="0" smtClean="0"/>
          </a:p>
          <a:p>
            <a:pPr lvl="1"/>
            <a:r>
              <a:rPr lang="en-US" dirty="0" smtClean="0"/>
              <a:t>If permitted by </a:t>
            </a:r>
            <a:r>
              <a:rPr lang="en-US" dirty="0" err="1" smtClean="0"/>
              <a:t>ruleset</a:t>
            </a:r>
            <a:r>
              <a:rPr lang="en-US" dirty="0" smtClean="0"/>
              <a:t>, create state table entry</a:t>
            </a:r>
          </a:p>
          <a:p>
            <a:pPr lvl="1"/>
            <a:r>
              <a:rPr lang="en-US" dirty="0" smtClean="0"/>
              <a:t>Remove state table entry after observing connection teardown</a:t>
            </a:r>
          </a:p>
          <a:p>
            <a:r>
              <a:rPr lang="en-US" sz="2400" dirty="0" smtClean="0"/>
              <a:t>Semantically similar to punt-and-switch model of traffic forwarding used on many older routers</a:t>
            </a:r>
            <a:endParaRPr lang="en-US" sz="2400"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80</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45728940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State Table Issues</a:t>
            </a:r>
            <a:endParaRPr lang="en-US" sz="3200" dirty="0"/>
          </a:p>
        </p:txBody>
      </p:sp>
      <p:sp>
        <p:nvSpPr>
          <p:cNvPr id="3" name="Content Placeholder 2"/>
          <p:cNvSpPr>
            <a:spLocks noGrp="1"/>
          </p:cNvSpPr>
          <p:nvPr>
            <p:ph idx="1"/>
          </p:nvPr>
        </p:nvSpPr>
        <p:spPr>
          <a:xfrm>
            <a:off x="457200" y="1417638"/>
            <a:ext cx="8229600" cy="5068887"/>
          </a:xfrm>
        </p:spPr>
        <p:txBody>
          <a:bodyPr>
            <a:normAutofit fontScale="92500" lnSpcReduction="10000"/>
          </a:bodyPr>
          <a:lstStyle/>
          <a:p>
            <a:r>
              <a:rPr lang="en-US" dirty="0" smtClean="0"/>
              <a:t>If the state table is not pruned, it will overflow</a:t>
            </a:r>
          </a:p>
          <a:p>
            <a:pPr lvl="1"/>
            <a:r>
              <a:rPr lang="en-US" dirty="0" smtClean="0"/>
              <a:t>Not all connections close cleanly</a:t>
            </a:r>
          </a:p>
          <a:p>
            <a:pPr lvl="2"/>
            <a:r>
              <a:rPr lang="en-US" dirty="0" smtClean="0"/>
              <a:t>I shut my laptop and go to a meeting</a:t>
            </a:r>
          </a:p>
          <a:p>
            <a:pPr lvl="2"/>
            <a:r>
              <a:rPr lang="en-US" dirty="0" smtClean="0"/>
              <a:t>Software crashes happen</a:t>
            </a:r>
          </a:p>
          <a:p>
            <a:pPr lvl="1"/>
            <a:r>
              <a:rPr lang="en-US" dirty="0" smtClean="0"/>
              <a:t>Some attacks try to fill state tables</a:t>
            </a:r>
          </a:p>
          <a:p>
            <a:r>
              <a:rPr lang="en-US" dirty="0" smtClean="0"/>
              <a:t>Solution: put a timer on state table entries</a:t>
            </a:r>
          </a:p>
          <a:p>
            <a:pPr lvl="1"/>
            <a:r>
              <a:rPr lang="en-US" dirty="0" smtClean="0"/>
              <a:t>When a packet matches the state table entry, update the timer</a:t>
            </a:r>
          </a:p>
          <a:p>
            <a:pPr lvl="1"/>
            <a:r>
              <a:rPr lang="en-US" dirty="0" smtClean="0"/>
              <a:t>If the timer expires, delete the state table entry</a:t>
            </a:r>
            <a:endParaRPr lang="en-US" dirty="0"/>
          </a:p>
          <a:p>
            <a:r>
              <a:rPr lang="en-US" dirty="0" smtClean="0"/>
              <a:t>What if I just pause for a few minutes?</a:t>
            </a:r>
          </a:p>
          <a:p>
            <a:pPr lvl="1"/>
            <a:r>
              <a:rPr lang="en-US" dirty="0" smtClean="0"/>
              <a:t>This turns out to be a problem – state table timers are typically in the 5-15 minute range, while host </a:t>
            </a:r>
            <a:r>
              <a:rPr lang="en-US" dirty="0" err="1" smtClean="0"/>
              <a:t>keepalive</a:t>
            </a:r>
            <a:r>
              <a:rPr lang="en-US" dirty="0" smtClean="0"/>
              <a:t> timers are 2 hours</a:t>
            </a:r>
          </a:p>
          <a:p>
            <a:pPr lvl="1"/>
            <a:r>
              <a:rPr lang="en-US" dirty="0" smtClean="0"/>
              <a:t>If a connection pauses (e.g. control channel waits for a large transfer), the firewall will delete the state table entry from under it – the control connection now hangs</a:t>
            </a:r>
          </a:p>
          <a:p>
            <a:pPr lvl="1"/>
            <a:r>
              <a:rPr lang="en-US" dirty="0" smtClean="0"/>
              <a:t>We have seen this in production environments</a:t>
            </a:r>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81</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22214259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257176"/>
            <a:ext cx="7810500" cy="1143000"/>
          </a:xfrm>
        </p:spPr>
        <p:txBody>
          <a:bodyPr/>
          <a:lstStyle/>
          <a:p>
            <a:r>
              <a:rPr lang="en-US" sz="3200" dirty="0" smtClean="0"/>
              <a:t>Firewall Capabilities and Science Traffic</a:t>
            </a:r>
            <a:endParaRPr lang="en-US" sz="3200" dirty="0"/>
          </a:p>
        </p:txBody>
      </p:sp>
      <p:sp>
        <p:nvSpPr>
          <p:cNvPr id="3" name="Content Placeholder 2"/>
          <p:cNvSpPr>
            <a:spLocks noGrp="1"/>
          </p:cNvSpPr>
          <p:nvPr>
            <p:ph idx="1"/>
          </p:nvPr>
        </p:nvSpPr>
        <p:spPr>
          <a:xfrm>
            <a:off x="457200" y="1548954"/>
            <a:ext cx="8229600" cy="4937569"/>
          </a:xfrm>
        </p:spPr>
        <p:txBody>
          <a:bodyPr>
            <a:normAutofit/>
          </a:bodyPr>
          <a:lstStyle/>
          <a:p>
            <a:r>
              <a:rPr lang="en-US" dirty="0" smtClean="0"/>
              <a:t>Firewalls have a lot of sophistication in an enterprise setting</a:t>
            </a:r>
          </a:p>
          <a:p>
            <a:pPr lvl="1"/>
            <a:r>
              <a:rPr lang="en-US" dirty="0" smtClean="0"/>
              <a:t>Application layer protocol analysis (HTTP, POP, MSRPC, etc.)</a:t>
            </a:r>
          </a:p>
          <a:p>
            <a:pPr lvl="1"/>
            <a:r>
              <a:rPr lang="en-US" dirty="0" smtClean="0"/>
              <a:t>Built-in VPN servers</a:t>
            </a:r>
          </a:p>
          <a:p>
            <a:pPr lvl="1"/>
            <a:r>
              <a:rPr lang="en-US" dirty="0" smtClean="0"/>
              <a:t>User awareness</a:t>
            </a:r>
          </a:p>
          <a:p>
            <a:r>
              <a:rPr lang="en-US" dirty="0" smtClean="0"/>
              <a:t>Data-intensive science flows typically don’t match this profile</a:t>
            </a:r>
          </a:p>
          <a:p>
            <a:pPr lvl="1"/>
            <a:r>
              <a:rPr lang="en-US" dirty="0" smtClean="0"/>
              <a:t>Common case – data on filesystem A needs to be on filesystem Z</a:t>
            </a:r>
          </a:p>
          <a:p>
            <a:pPr lvl="2"/>
            <a:r>
              <a:rPr lang="en-US" dirty="0" smtClean="0"/>
              <a:t>Data transfer tool verifies credentials over an encrypted channel</a:t>
            </a:r>
          </a:p>
          <a:p>
            <a:pPr lvl="2"/>
            <a:r>
              <a:rPr lang="en-US" dirty="0" smtClean="0"/>
              <a:t>Then open a socket or set of sockets, and send data until done (1TB, 10TB, 100TB, …)</a:t>
            </a:r>
          </a:p>
          <a:p>
            <a:pPr lvl="1"/>
            <a:r>
              <a:rPr lang="en-US" dirty="0" smtClean="0"/>
              <a:t>One workflow can use 10% to 50% or more of a 10G network link</a:t>
            </a:r>
          </a:p>
          <a:p>
            <a:r>
              <a:rPr lang="en-US" dirty="0" smtClean="0"/>
              <a:t>Do we have to use a firewall?</a:t>
            </a:r>
          </a:p>
          <a:p>
            <a:pPr lvl="1"/>
            <a:endParaRPr lang="en-US"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82</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01721803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Firewalls As Access Lists</a:t>
            </a:r>
            <a:endParaRPr lang="en-US" sz="3200" dirty="0"/>
          </a:p>
        </p:txBody>
      </p:sp>
      <p:sp>
        <p:nvSpPr>
          <p:cNvPr id="3" name="Content Placeholder 2"/>
          <p:cNvSpPr>
            <a:spLocks noGrp="1"/>
          </p:cNvSpPr>
          <p:nvPr>
            <p:ph idx="1"/>
          </p:nvPr>
        </p:nvSpPr>
        <p:spPr>
          <a:xfrm>
            <a:off x="457200" y="1417638"/>
            <a:ext cx="8229600" cy="5068887"/>
          </a:xfrm>
        </p:spPr>
        <p:txBody>
          <a:bodyPr>
            <a:normAutofit/>
          </a:bodyPr>
          <a:lstStyle/>
          <a:p>
            <a:r>
              <a:rPr lang="en-US" sz="2400" dirty="0" smtClean="0"/>
              <a:t>When you ask a firewall administrator to allow data transfers through the firewall, what do they ask for?</a:t>
            </a:r>
          </a:p>
          <a:p>
            <a:pPr lvl="1"/>
            <a:r>
              <a:rPr lang="en-US" dirty="0" smtClean="0"/>
              <a:t>IP address of your host</a:t>
            </a:r>
          </a:p>
          <a:p>
            <a:pPr lvl="1"/>
            <a:r>
              <a:rPr lang="en-US" dirty="0" smtClean="0"/>
              <a:t>IP address of the remote host</a:t>
            </a:r>
          </a:p>
          <a:p>
            <a:pPr lvl="1"/>
            <a:r>
              <a:rPr lang="en-US" dirty="0" smtClean="0"/>
              <a:t>Port range</a:t>
            </a:r>
          </a:p>
          <a:p>
            <a:pPr lvl="1"/>
            <a:r>
              <a:rPr lang="en-US" b="1" i="1" dirty="0" smtClean="0"/>
              <a:t>That looks like an ACL to me!</a:t>
            </a:r>
          </a:p>
          <a:p>
            <a:r>
              <a:rPr lang="en-US" sz="2400" dirty="0" smtClean="0"/>
              <a:t>No special config for advanced protocol analysis – just address/port</a:t>
            </a:r>
          </a:p>
          <a:p>
            <a:r>
              <a:rPr lang="en-US" sz="2400" dirty="0" smtClean="0"/>
              <a:t>Router ACLs are better than firewalls at address/</a:t>
            </a:r>
            <a:r>
              <a:rPr lang="en-US" sz="2400" smtClean="0"/>
              <a:t>port filtering</a:t>
            </a:r>
            <a:endParaRPr lang="en-US" sz="2400" dirty="0" smtClean="0"/>
          </a:p>
          <a:p>
            <a:pPr lvl="1"/>
            <a:r>
              <a:rPr lang="en-US" dirty="0" smtClean="0"/>
              <a:t>ACL capabilities are typically built into the router</a:t>
            </a:r>
          </a:p>
          <a:p>
            <a:pPr lvl="1"/>
            <a:r>
              <a:rPr lang="en-US" dirty="0" smtClean="0"/>
              <a:t>Router ACLs typically do not drop traffic permitted by policy </a:t>
            </a:r>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83</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12828844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Security Without Firewalls</a:t>
            </a:r>
            <a:endParaRPr lang="en-US" sz="3200" dirty="0"/>
          </a:p>
        </p:txBody>
      </p:sp>
      <p:sp>
        <p:nvSpPr>
          <p:cNvPr id="3" name="Content Placeholder 2"/>
          <p:cNvSpPr>
            <a:spLocks noGrp="1"/>
          </p:cNvSpPr>
          <p:nvPr>
            <p:ph idx="1"/>
          </p:nvPr>
        </p:nvSpPr>
        <p:spPr>
          <a:xfrm>
            <a:off x="457200" y="1417638"/>
            <a:ext cx="8229600" cy="5068887"/>
          </a:xfrm>
        </p:spPr>
        <p:txBody>
          <a:bodyPr>
            <a:normAutofit/>
          </a:bodyPr>
          <a:lstStyle/>
          <a:p>
            <a:r>
              <a:rPr lang="en-US" sz="2400" dirty="0" smtClean="0"/>
              <a:t>Data intensive science traffic interacts poorly with firewalls</a:t>
            </a:r>
          </a:p>
          <a:p>
            <a:r>
              <a:rPr lang="en-US" sz="2400" dirty="0" smtClean="0"/>
              <a:t>Does this mean we ignore security?  </a:t>
            </a:r>
            <a:r>
              <a:rPr lang="en-US" sz="2400" b="1" i="1" dirty="0" smtClean="0"/>
              <a:t>NO!</a:t>
            </a:r>
          </a:p>
          <a:p>
            <a:pPr lvl="1"/>
            <a:r>
              <a:rPr lang="en-US" sz="2400" dirty="0" smtClean="0"/>
              <a:t>We </a:t>
            </a:r>
            <a:r>
              <a:rPr lang="en-US" sz="2400" b="1" dirty="0" smtClean="0"/>
              <a:t>must</a:t>
            </a:r>
            <a:r>
              <a:rPr lang="en-US" sz="2400" dirty="0" smtClean="0"/>
              <a:t> protect our systems</a:t>
            </a:r>
          </a:p>
          <a:p>
            <a:pPr lvl="1"/>
            <a:r>
              <a:rPr lang="en-US" sz="2400" dirty="0" smtClean="0"/>
              <a:t>We just need to find a way to do security that does not prevent us from getting the science done</a:t>
            </a:r>
          </a:p>
          <a:p>
            <a:r>
              <a:rPr lang="en-US" sz="2400" b="1" i="1" dirty="0" smtClean="0"/>
              <a:t>Key point – security policies and mechanisms that protect the Science DMZ should be implemented so that they do not compromise performance</a:t>
            </a:r>
            <a:endParaRPr lang="en-US" sz="2400" b="1" i="1" dirty="0"/>
          </a:p>
          <a:p>
            <a:r>
              <a:rPr lang="en-US" sz="2400" dirty="0"/>
              <a:t>Traffic permitted by policy should not experience performance impact as a result of the application of policy</a:t>
            </a:r>
          </a:p>
          <a:p>
            <a:endParaRPr lang="en-US" sz="2400" dirty="0" smtClean="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84</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19357716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938"/>
            <a:ext cx="7099300" cy="1143000"/>
          </a:xfrm>
        </p:spPr>
        <p:txBody>
          <a:bodyPr/>
          <a:lstStyle/>
          <a:p>
            <a:r>
              <a:rPr lang="en-US" sz="3200" dirty="0" smtClean="0"/>
              <a:t>Firewall Performance Example</a:t>
            </a:r>
            <a:endParaRPr lang="en-US" sz="3200" dirty="0"/>
          </a:p>
        </p:txBody>
      </p:sp>
      <p:sp>
        <p:nvSpPr>
          <p:cNvPr id="3" name="Content Placeholder 2"/>
          <p:cNvSpPr>
            <a:spLocks noGrp="1"/>
          </p:cNvSpPr>
          <p:nvPr>
            <p:ph idx="1"/>
          </p:nvPr>
        </p:nvSpPr>
        <p:spPr>
          <a:xfrm>
            <a:off x="457200" y="1085001"/>
            <a:ext cx="8229600" cy="3106000"/>
          </a:xfrm>
        </p:spPr>
        <p:txBody>
          <a:bodyPr/>
          <a:lstStyle/>
          <a:p>
            <a:r>
              <a:rPr lang="en-US" dirty="0" smtClean="0"/>
              <a:t>Observed performance, via </a:t>
            </a:r>
            <a:r>
              <a:rPr lang="en-US" dirty="0" err="1" smtClean="0"/>
              <a:t>perfSONAR</a:t>
            </a:r>
            <a:r>
              <a:rPr lang="en-US" dirty="0" smtClean="0"/>
              <a:t>, through a firewall:</a:t>
            </a:r>
          </a:p>
          <a:p>
            <a:endParaRPr lang="en-US" dirty="0"/>
          </a:p>
          <a:p>
            <a:endParaRPr lang="en-US" dirty="0" smtClean="0"/>
          </a:p>
          <a:p>
            <a:endParaRPr lang="en-US" dirty="0"/>
          </a:p>
          <a:p>
            <a:endParaRPr lang="en-US" dirty="0" smtClean="0"/>
          </a:p>
          <a:p>
            <a:r>
              <a:rPr lang="en-US" dirty="0" smtClean="0"/>
              <a:t>Observed performance, via </a:t>
            </a:r>
            <a:r>
              <a:rPr lang="en-US" dirty="0" err="1" smtClean="0"/>
              <a:t>perfSONAR</a:t>
            </a:r>
            <a:r>
              <a:rPr lang="en-US" dirty="0" smtClean="0"/>
              <a:t>, bypassing firewall:</a:t>
            </a:r>
          </a:p>
        </p:txBody>
      </p:sp>
      <p:pic>
        <p:nvPicPr>
          <p:cNvPr id="6" name="Picture 1" descr="20121108-Brown1-CU_1G.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970233" y="1463674"/>
            <a:ext cx="6173767" cy="203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descr="20121108-Brown2-CU_1G.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970233" y="3810713"/>
            <a:ext cx="6173767" cy="200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bwMode="auto">
          <a:xfrm>
            <a:off x="266699" y="2180772"/>
            <a:ext cx="2513033" cy="9733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200"/>
              </a:spcBef>
              <a:spcAft>
                <a:spcPct val="0"/>
              </a:spcAft>
              <a:defRPr sz="2000" kern="1200">
                <a:solidFill>
                  <a:schemeClr val="tx1"/>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spcAft>
                <a:spcPts val="0"/>
              </a:spcAft>
            </a:pPr>
            <a:r>
              <a:rPr lang="en-US" kern="600" dirty="0" smtClean="0">
                <a:solidFill>
                  <a:srgbClr val="FF0000"/>
                </a:solidFill>
              </a:rPr>
              <a:t>     Almost 20 times</a:t>
            </a:r>
            <a:r>
              <a:rPr lang="en-US" kern="600" dirty="0">
                <a:solidFill>
                  <a:srgbClr val="FF0000"/>
                </a:solidFill>
              </a:rPr>
              <a:t> </a:t>
            </a:r>
            <a:r>
              <a:rPr lang="en-US" kern="600" dirty="0" smtClean="0">
                <a:solidFill>
                  <a:srgbClr val="FF0000"/>
                </a:solidFill>
              </a:rPr>
              <a:t>slower through the firewall</a:t>
            </a:r>
          </a:p>
        </p:txBody>
      </p:sp>
      <p:sp>
        <p:nvSpPr>
          <p:cNvPr id="9" name="Content Placeholder 2"/>
          <p:cNvSpPr txBox="1">
            <a:spLocks/>
          </p:cNvSpPr>
          <p:nvPr/>
        </p:nvSpPr>
        <p:spPr bwMode="auto">
          <a:xfrm>
            <a:off x="279400" y="4382635"/>
            <a:ext cx="2848769" cy="14292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1200"/>
              </a:spcBef>
              <a:spcAft>
                <a:spcPct val="0"/>
              </a:spcAft>
              <a:defRPr sz="2000" kern="1200">
                <a:solidFill>
                  <a:schemeClr val="tx1"/>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spcAft>
                <a:spcPts val="0"/>
              </a:spcAft>
            </a:pPr>
            <a:r>
              <a:rPr lang="en-US" kern="600" dirty="0" smtClean="0">
                <a:solidFill>
                  <a:srgbClr val="FF0000"/>
                </a:solidFill>
              </a:rPr>
              <a:t>     Huge improvement without the firewall</a:t>
            </a:r>
          </a:p>
        </p:txBody>
      </p:sp>
      <p:sp>
        <p:nvSpPr>
          <p:cNvPr id="12"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3"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85</a:t>
            </a:fld>
            <a:r>
              <a:rPr lang="en-US" sz="800" dirty="0">
                <a:solidFill>
                  <a:prstClr val="black"/>
                </a:solidFill>
                <a:latin typeface="Arial"/>
              </a:rPr>
              <a:t> – ESnet Science Engagement (</a:t>
            </a:r>
            <a:r>
              <a:rPr lang="en-US" sz="800" dirty="0">
                <a:solidFill>
                  <a:prstClr val="black"/>
                </a:solidFill>
                <a:latin typeface="Arial"/>
                <a:hlinkClick r:id="rId5"/>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62071747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If Not Firewalls, Then What?</a:t>
            </a:r>
            <a:endParaRPr lang="en-US" sz="3200" dirty="0"/>
          </a:p>
        </p:txBody>
      </p:sp>
      <p:sp>
        <p:nvSpPr>
          <p:cNvPr id="3" name="Content Placeholder 2"/>
          <p:cNvSpPr>
            <a:spLocks noGrp="1"/>
          </p:cNvSpPr>
          <p:nvPr>
            <p:ph idx="1"/>
          </p:nvPr>
        </p:nvSpPr>
        <p:spPr/>
        <p:txBody>
          <a:bodyPr>
            <a:normAutofit/>
          </a:bodyPr>
          <a:lstStyle/>
          <a:p>
            <a:pPr>
              <a:buFont typeface="Arial"/>
              <a:buChar char="•"/>
            </a:pPr>
            <a:r>
              <a:rPr lang="en-US" sz="2400" dirty="0" smtClean="0"/>
              <a:t>Remember – the goal is to protect systems in a way that allows the science mission to succeed</a:t>
            </a:r>
          </a:p>
          <a:p>
            <a:pPr>
              <a:buFont typeface="Arial"/>
              <a:buChar char="•"/>
            </a:pPr>
            <a:r>
              <a:rPr lang="en-US" sz="2400" dirty="0"/>
              <a:t>I like something I heard at NERSC – paraphrasing: “Security controls should enhance the utility of science infrastructure.</a:t>
            </a:r>
            <a:r>
              <a:rPr lang="en-US" sz="2400" dirty="0" smtClean="0"/>
              <a:t>”</a:t>
            </a:r>
          </a:p>
          <a:p>
            <a:pPr>
              <a:buFont typeface="Arial"/>
              <a:buChar char="•"/>
            </a:pPr>
            <a:r>
              <a:rPr lang="en-US" sz="2400" dirty="0" smtClean="0"/>
              <a:t>There are multiple ways to solve this – some are technical, and some are organizational/sociological</a:t>
            </a:r>
          </a:p>
          <a:p>
            <a:pPr>
              <a:buFont typeface="Arial"/>
              <a:buChar char="•"/>
            </a:pPr>
            <a:r>
              <a:rPr lang="en-US" sz="2400" dirty="0" smtClean="0"/>
              <a:t>I’m not going to lie to you – this is harder than just putting up a firewall and closing your eyes</a:t>
            </a:r>
            <a:endParaRPr lang="en-US" sz="2400"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86</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35492214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Other Technical Capabilities</a:t>
            </a:r>
            <a:endParaRPr lang="en-US" sz="3200" dirty="0"/>
          </a:p>
        </p:txBody>
      </p:sp>
      <p:sp>
        <p:nvSpPr>
          <p:cNvPr id="3" name="Content Placeholder 2"/>
          <p:cNvSpPr>
            <a:spLocks noGrp="1"/>
          </p:cNvSpPr>
          <p:nvPr>
            <p:ph idx="1"/>
          </p:nvPr>
        </p:nvSpPr>
        <p:spPr>
          <a:xfrm>
            <a:off x="457200" y="1348277"/>
            <a:ext cx="8229600" cy="5068887"/>
          </a:xfrm>
        </p:spPr>
        <p:txBody>
          <a:bodyPr>
            <a:normAutofit lnSpcReduction="10000"/>
          </a:bodyPr>
          <a:lstStyle/>
          <a:p>
            <a:r>
              <a:rPr lang="en-US" sz="2400" dirty="0" smtClean="0"/>
              <a:t>Intrusion Detection Systems (IDS)</a:t>
            </a:r>
          </a:p>
          <a:p>
            <a:pPr lvl="1"/>
            <a:r>
              <a:rPr lang="en-US" dirty="0" smtClean="0"/>
              <a:t>One </a:t>
            </a:r>
            <a:r>
              <a:rPr lang="en-US" dirty="0"/>
              <a:t>example is Bro </a:t>
            </a:r>
            <a:r>
              <a:rPr lang="en-US" dirty="0" smtClean="0"/>
              <a:t>– </a:t>
            </a:r>
            <a:r>
              <a:rPr lang="en-US" dirty="0" smtClean="0">
                <a:hlinkClick r:id="rId2"/>
              </a:rPr>
              <a:t>http</a:t>
            </a:r>
            <a:r>
              <a:rPr lang="en-US" dirty="0">
                <a:hlinkClick r:id="rId2"/>
              </a:rPr>
              <a:t>://bro-</a:t>
            </a:r>
            <a:r>
              <a:rPr lang="en-US" dirty="0" smtClean="0">
                <a:hlinkClick r:id="rId2"/>
              </a:rPr>
              <a:t>ids.org/</a:t>
            </a:r>
            <a:endParaRPr lang="en-US" dirty="0" smtClean="0"/>
          </a:p>
          <a:p>
            <a:pPr lvl="1"/>
            <a:r>
              <a:rPr lang="en-US" dirty="0" smtClean="0"/>
              <a:t>Bro is high-performance and battle-tested</a:t>
            </a:r>
          </a:p>
          <a:p>
            <a:pPr lvl="2"/>
            <a:r>
              <a:rPr lang="en-US" sz="1800" dirty="0" smtClean="0"/>
              <a:t>Bro protects several high-performance national assets</a:t>
            </a:r>
          </a:p>
          <a:p>
            <a:pPr lvl="2"/>
            <a:r>
              <a:rPr lang="en-US" sz="1800" dirty="0" smtClean="0"/>
              <a:t>Bro can be scaled with clustering: </a:t>
            </a:r>
            <a:r>
              <a:rPr lang="en-US" sz="1800" dirty="0">
                <a:hlinkClick r:id="rId3"/>
              </a:rPr>
              <a:t>http://www.bro-ids.org/documentation/</a:t>
            </a:r>
            <a:r>
              <a:rPr lang="en-US" sz="1800" dirty="0" smtClean="0">
                <a:hlinkClick r:id="rId3"/>
              </a:rPr>
              <a:t>cluster.html</a:t>
            </a:r>
            <a:endParaRPr lang="en-US" sz="1800" dirty="0" smtClean="0"/>
          </a:p>
          <a:p>
            <a:pPr lvl="1"/>
            <a:r>
              <a:rPr lang="en-US" dirty="0" smtClean="0"/>
              <a:t>Other IDS solutions are available also</a:t>
            </a:r>
            <a:endParaRPr lang="en-US" dirty="0"/>
          </a:p>
          <a:p>
            <a:r>
              <a:rPr lang="en-US" sz="2400" dirty="0" smtClean="0"/>
              <a:t>Netflow and IPFIX can provide intelligence, but not filtering</a:t>
            </a:r>
          </a:p>
          <a:p>
            <a:r>
              <a:rPr lang="en-US" sz="2400" dirty="0" err="1" smtClean="0"/>
              <a:t>Openflow</a:t>
            </a:r>
            <a:r>
              <a:rPr lang="en-US" sz="2400" dirty="0" smtClean="0"/>
              <a:t> and SDN</a:t>
            </a:r>
            <a:endParaRPr lang="en-US" sz="2400" dirty="0"/>
          </a:p>
          <a:p>
            <a:pPr lvl="1"/>
            <a:r>
              <a:rPr lang="en-US" dirty="0" smtClean="0"/>
              <a:t>Using </a:t>
            </a:r>
            <a:r>
              <a:rPr lang="en-US" dirty="0" err="1" smtClean="0"/>
              <a:t>Openflow</a:t>
            </a:r>
            <a:r>
              <a:rPr lang="en-US" dirty="0" smtClean="0"/>
              <a:t> to control access to a network-based service seems pretty obvious</a:t>
            </a:r>
            <a:endParaRPr lang="en-US" dirty="0"/>
          </a:p>
          <a:p>
            <a:pPr lvl="1"/>
            <a:r>
              <a:rPr lang="en-US" dirty="0" smtClean="0"/>
              <a:t>This could significantly reduce the attack surface for any authenticated network service</a:t>
            </a:r>
          </a:p>
          <a:p>
            <a:pPr lvl="1"/>
            <a:r>
              <a:rPr lang="en-US" dirty="0" smtClean="0"/>
              <a:t>This would only work if the </a:t>
            </a:r>
            <a:r>
              <a:rPr lang="en-US" dirty="0" err="1" smtClean="0"/>
              <a:t>Openflow</a:t>
            </a:r>
            <a:r>
              <a:rPr lang="en-US" dirty="0" smtClean="0"/>
              <a:t> device had a robust data plane</a:t>
            </a:r>
            <a:endParaRPr lang="en-US" dirty="0"/>
          </a:p>
          <a:p>
            <a:endParaRPr lang="en-US"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87</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59057876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Other Technical Capabilities (2)</a:t>
            </a:r>
            <a:endParaRPr lang="en-US" sz="3200" dirty="0"/>
          </a:p>
        </p:txBody>
      </p:sp>
      <p:sp>
        <p:nvSpPr>
          <p:cNvPr id="3" name="Content Placeholder 2"/>
          <p:cNvSpPr>
            <a:spLocks noGrp="1"/>
          </p:cNvSpPr>
          <p:nvPr>
            <p:ph idx="1"/>
          </p:nvPr>
        </p:nvSpPr>
        <p:spPr>
          <a:xfrm>
            <a:off x="457200" y="1459090"/>
            <a:ext cx="8229600" cy="4886325"/>
          </a:xfrm>
        </p:spPr>
        <p:txBody>
          <a:bodyPr>
            <a:normAutofit/>
          </a:bodyPr>
          <a:lstStyle/>
          <a:p>
            <a:r>
              <a:rPr lang="en-US" sz="2400" dirty="0" smtClean="0"/>
              <a:t>Aggressive access lists</a:t>
            </a:r>
          </a:p>
          <a:p>
            <a:pPr lvl="1"/>
            <a:r>
              <a:rPr lang="en-US" dirty="0" smtClean="0"/>
              <a:t>More useful with project-specific DTNs</a:t>
            </a:r>
          </a:p>
          <a:p>
            <a:pPr lvl="1"/>
            <a:r>
              <a:rPr lang="en-US" dirty="0" smtClean="0"/>
              <a:t>If the purpose of the DTN is to exchange data with a small set of remote collaborators, the ACL is pretty easy to write</a:t>
            </a:r>
          </a:p>
          <a:p>
            <a:pPr lvl="1"/>
            <a:r>
              <a:rPr lang="en-US" dirty="0" smtClean="0"/>
              <a:t>Large-scale data distribution servers are hard to handle this way (but then, the firewall </a:t>
            </a:r>
            <a:r>
              <a:rPr lang="en-US" dirty="0" err="1" smtClean="0"/>
              <a:t>ruleset</a:t>
            </a:r>
            <a:r>
              <a:rPr lang="en-US" dirty="0" smtClean="0"/>
              <a:t> for such a service would be pretty open too)</a:t>
            </a:r>
          </a:p>
          <a:p>
            <a:r>
              <a:rPr lang="en-US" sz="2400" dirty="0" smtClean="0"/>
              <a:t>Limitation of the application set</a:t>
            </a:r>
          </a:p>
          <a:p>
            <a:pPr lvl="1"/>
            <a:r>
              <a:rPr lang="en-US" dirty="0"/>
              <a:t>One of the reasons to limit the application set in the Science DMZ is to make it easier to protect</a:t>
            </a:r>
          </a:p>
          <a:p>
            <a:pPr lvl="1"/>
            <a:r>
              <a:rPr lang="en-US" dirty="0" smtClean="0"/>
              <a:t>Keep desktop applications off the DTN (and watch for them anyway using logging, </a:t>
            </a:r>
            <a:r>
              <a:rPr lang="en-US" dirty="0" err="1" smtClean="0"/>
              <a:t>netflow</a:t>
            </a:r>
            <a:r>
              <a:rPr lang="en-US" dirty="0" smtClean="0"/>
              <a:t>, </a:t>
            </a:r>
            <a:r>
              <a:rPr lang="en-US" dirty="0" err="1" smtClean="0"/>
              <a:t>etc</a:t>
            </a:r>
            <a:r>
              <a:rPr lang="en-US" dirty="0" smtClean="0"/>
              <a:t> – take violations seriously)</a:t>
            </a:r>
          </a:p>
          <a:p>
            <a:pPr lvl="1"/>
            <a:r>
              <a:rPr lang="en-US" dirty="0" smtClean="0"/>
              <a:t>This requires collaboration between people – networking, security, systems, and scientists</a:t>
            </a:r>
            <a:endParaRPr lang="en-US"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88</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36577741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Collaboration Within The Organization</a:t>
            </a:r>
            <a:endParaRPr lang="en-US" sz="3200" dirty="0"/>
          </a:p>
        </p:txBody>
      </p:sp>
      <p:sp>
        <p:nvSpPr>
          <p:cNvPr id="3" name="Content Placeholder 2"/>
          <p:cNvSpPr>
            <a:spLocks noGrp="1"/>
          </p:cNvSpPr>
          <p:nvPr>
            <p:ph idx="1"/>
          </p:nvPr>
        </p:nvSpPr>
        <p:spPr>
          <a:xfrm>
            <a:off x="457200" y="1380948"/>
            <a:ext cx="8229600" cy="5001155"/>
          </a:xfrm>
        </p:spPr>
        <p:txBody>
          <a:bodyPr>
            <a:normAutofit fontScale="92500" lnSpcReduction="10000"/>
          </a:bodyPr>
          <a:lstStyle/>
          <a:p>
            <a:r>
              <a:rPr lang="en-US" sz="2600" dirty="0" smtClean="0"/>
              <a:t>All stakeholders should collaborate on Science DMZ design, policy, and enforcement</a:t>
            </a:r>
          </a:p>
          <a:p>
            <a:r>
              <a:rPr lang="en-US" sz="2600" dirty="0" smtClean="0"/>
              <a:t>The security people have to be on board</a:t>
            </a:r>
          </a:p>
          <a:p>
            <a:pPr lvl="1"/>
            <a:r>
              <a:rPr lang="en-US" dirty="0" smtClean="0"/>
              <a:t>Remember: security people already have political cover – it’s called the firewall</a:t>
            </a:r>
          </a:p>
          <a:p>
            <a:pPr lvl="1"/>
            <a:r>
              <a:rPr lang="en-US" dirty="0" smtClean="0"/>
              <a:t>If a host gets compromised, the security officer can say they did their due diligence because there was a firewall in place</a:t>
            </a:r>
          </a:p>
          <a:p>
            <a:pPr lvl="1"/>
            <a:r>
              <a:rPr lang="en-US" dirty="0" smtClean="0"/>
              <a:t>If the deployment of a Science DMZ is going to jeopardize the job of the security officer, expect pushback</a:t>
            </a:r>
          </a:p>
          <a:p>
            <a:r>
              <a:rPr lang="en-US" sz="2600" dirty="0" smtClean="0"/>
              <a:t>The Science DMZ is a strategic asset, and should be understood by the strategic thinkers in the organization</a:t>
            </a:r>
          </a:p>
          <a:p>
            <a:pPr lvl="1"/>
            <a:r>
              <a:rPr lang="en-US" dirty="0" smtClean="0"/>
              <a:t>Changes in security models</a:t>
            </a:r>
          </a:p>
          <a:p>
            <a:pPr lvl="1"/>
            <a:r>
              <a:rPr lang="en-US" dirty="0" smtClean="0"/>
              <a:t>Changes in operational models</a:t>
            </a:r>
          </a:p>
          <a:p>
            <a:pPr lvl="1"/>
            <a:r>
              <a:rPr lang="en-US" dirty="0" smtClean="0"/>
              <a:t>Enhanced ability to compete for funding</a:t>
            </a:r>
          </a:p>
          <a:p>
            <a:pPr lvl="1"/>
            <a:r>
              <a:rPr lang="en-US" dirty="0" smtClean="0"/>
              <a:t>Increased institutional capability – greater science output</a:t>
            </a:r>
          </a:p>
          <a:p>
            <a:pPr lvl="1"/>
            <a:endParaRPr lang="en-US" dirty="0" smtClean="0"/>
          </a:p>
          <a:p>
            <a:endParaRPr lang="en-US"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89</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0150891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396875" y="11113"/>
            <a:ext cx="7285038" cy="1143000"/>
          </a:xfrm>
        </p:spPr>
        <p:txBody>
          <a:bodyPr/>
          <a:lstStyle/>
          <a:p>
            <a:r>
              <a:rPr lang="en-US">
                <a:latin typeface="Arial Narrow" charset="0"/>
              </a:rPr>
              <a:t>A small amount of packet loss makes a huge difference in TCP performance</a:t>
            </a:r>
          </a:p>
        </p:txBody>
      </p:sp>
      <p:sp>
        <p:nvSpPr>
          <p:cNvPr id="23554" name="Content Placeholder 2"/>
          <p:cNvSpPr>
            <a:spLocks noGrp="1"/>
          </p:cNvSpPr>
          <p:nvPr>
            <p:ph idx="1"/>
          </p:nvPr>
        </p:nvSpPr>
        <p:spPr/>
        <p:txBody>
          <a:bodyPr/>
          <a:lstStyle/>
          <a:p>
            <a:endParaRPr lang="en-US">
              <a:latin typeface="Arial Narrow" charset="0"/>
            </a:endParaRPr>
          </a:p>
        </p:txBody>
      </p:sp>
      <p:sp>
        <p:nvSpPr>
          <p:cNvPr id="4" name="Date Placeholder 3"/>
          <p:cNvSpPr>
            <a:spLocks noGrp="1"/>
          </p:cNvSpPr>
          <p:nvPr>
            <p:ph type="dt" sz="quarter" idx="10"/>
          </p:nvPr>
        </p:nvSpPr>
        <p:spPr/>
        <p:txBody>
          <a:bodyPr/>
          <a:lstStyle/>
          <a:p>
            <a:pPr>
              <a:defRPr/>
            </a:pPr>
            <a:fld id="{0E2DF976-E69B-874F-A266-C778F7D1D5BE}" type="datetime1">
              <a:rPr lang="en-US" smtClean="0"/>
              <a:pPr>
                <a:defRPr/>
              </a:pPr>
              <a:t>12/9/14</a:t>
            </a:fld>
            <a:endParaRPr lang="en-US" dirty="0"/>
          </a:p>
        </p:txBody>
      </p:sp>
      <p:pic>
        <p:nvPicPr>
          <p:cNvPr id="23556"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4163" y="1362075"/>
            <a:ext cx="8767762"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171700" y="3455988"/>
            <a:ext cx="838200" cy="466725"/>
          </a:xfrm>
          <a:prstGeom prst="wedgeRoundRectCallout">
            <a:avLst>
              <a:gd name="adj1" fmla="val -143822"/>
              <a:gd name="adj2" fmla="val -40114"/>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Metro Area</a:t>
            </a:r>
          </a:p>
        </p:txBody>
      </p:sp>
      <p:sp>
        <p:nvSpPr>
          <p:cNvPr id="8" name="Rounded Rectangular Callout 7"/>
          <p:cNvSpPr/>
          <p:nvPr/>
        </p:nvSpPr>
        <p:spPr>
          <a:xfrm>
            <a:off x="2430463" y="2506663"/>
            <a:ext cx="836612" cy="633412"/>
          </a:xfrm>
          <a:prstGeom prst="wedgeRoundRectCallout">
            <a:avLst>
              <a:gd name="adj1" fmla="val -227975"/>
              <a:gd name="adj2" fmla="val -85359"/>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Local</a:t>
            </a:r>
          </a:p>
          <a:p>
            <a:pPr algn="ctr" defTabSz="914400" eaLnBrk="0" hangingPunct="0">
              <a:defRPr/>
            </a:pPr>
            <a:r>
              <a:rPr lang="en-US" sz="1200" dirty="0">
                <a:solidFill>
                  <a:srgbClr val="000000"/>
                </a:solidFill>
                <a:ea typeface="+mn-ea"/>
                <a:cs typeface="Arial" charset="0"/>
              </a:rPr>
              <a:t>(LAN)</a:t>
            </a:r>
          </a:p>
        </p:txBody>
      </p:sp>
      <p:sp>
        <p:nvSpPr>
          <p:cNvPr id="9" name="Rounded Rectangular Callout 8"/>
          <p:cNvSpPr/>
          <p:nvPr/>
        </p:nvSpPr>
        <p:spPr>
          <a:xfrm>
            <a:off x="3392488" y="3467100"/>
            <a:ext cx="836612" cy="465138"/>
          </a:xfrm>
          <a:prstGeom prst="wedgeRoundRectCallout">
            <a:avLst>
              <a:gd name="adj1" fmla="val -204254"/>
              <a:gd name="adj2" fmla="val 221554"/>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Regional</a:t>
            </a:r>
          </a:p>
        </p:txBody>
      </p:sp>
      <p:sp>
        <p:nvSpPr>
          <p:cNvPr id="10" name="Rounded Rectangular Callout 9"/>
          <p:cNvSpPr/>
          <p:nvPr/>
        </p:nvSpPr>
        <p:spPr>
          <a:xfrm>
            <a:off x="5043488" y="3790950"/>
            <a:ext cx="928687" cy="465138"/>
          </a:xfrm>
          <a:prstGeom prst="wedgeRoundRectCallout">
            <a:avLst>
              <a:gd name="adj1" fmla="val 162253"/>
              <a:gd name="adj2" fmla="val 205386"/>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Continental</a:t>
            </a:r>
          </a:p>
        </p:txBody>
      </p:sp>
      <p:sp>
        <p:nvSpPr>
          <p:cNvPr id="11" name="Rounded Rectangular Callout 10"/>
          <p:cNvSpPr/>
          <p:nvPr/>
        </p:nvSpPr>
        <p:spPr>
          <a:xfrm>
            <a:off x="6818313" y="3117850"/>
            <a:ext cx="1281112" cy="465138"/>
          </a:xfrm>
          <a:prstGeom prst="wedgeRoundRectCallout">
            <a:avLst>
              <a:gd name="adj1" fmla="val 105870"/>
              <a:gd name="adj2" fmla="val 348839"/>
              <a:gd name="adj3" fmla="val 16667"/>
            </a:avLst>
          </a:prstGeom>
          <a:ln w="12700">
            <a:solidFill>
              <a:schemeClr val="tx1"/>
            </a:solidFill>
          </a:ln>
        </p:spPr>
        <p:txBody>
          <a:bodyPr lIns="0" tIns="0" rIns="0" bIns="0" anchor="ctr"/>
          <a:lstStyle/>
          <a:p>
            <a:pPr algn="ctr" defTabSz="914400" eaLnBrk="0" hangingPunct="0">
              <a:defRPr/>
            </a:pPr>
            <a:r>
              <a:rPr lang="en-US" sz="1200" dirty="0">
                <a:solidFill>
                  <a:srgbClr val="000000"/>
                </a:solidFill>
                <a:ea typeface="+mn-ea"/>
                <a:cs typeface="Arial" charset="0"/>
              </a:rPr>
              <a:t>International</a:t>
            </a:r>
          </a:p>
        </p:txBody>
      </p:sp>
      <p:sp>
        <p:nvSpPr>
          <p:cNvPr id="12" name="Rectangle 11"/>
          <p:cNvSpPr/>
          <p:nvPr/>
        </p:nvSpPr>
        <p:spPr>
          <a:xfrm>
            <a:off x="457200" y="5872163"/>
            <a:ext cx="8350250" cy="43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 name="Straight Connector 18"/>
          <p:cNvCxnSpPr/>
          <p:nvPr/>
        </p:nvCxnSpPr>
        <p:spPr>
          <a:xfrm>
            <a:off x="7526338" y="6189663"/>
            <a:ext cx="1281112" cy="0"/>
          </a:xfrm>
          <a:prstGeom prst="line">
            <a:avLst/>
          </a:prstGeom>
          <a:ln w="762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183188" y="6196013"/>
            <a:ext cx="1281112" cy="0"/>
          </a:xfrm>
          <a:prstGeom prst="line">
            <a:avLst/>
          </a:prstGeom>
          <a:ln w="76200">
            <a:solidFill>
              <a:srgbClr val="9FC244"/>
            </a:solidFill>
            <a:prstDash val="sysDot"/>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57488" y="6189663"/>
            <a:ext cx="1281112"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57200" y="6188075"/>
            <a:ext cx="1281113" cy="0"/>
          </a:xfrm>
          <a:prstGeom prst="line">
            <a:avLst/>
          </a:prstGeom>
          <a:ln w="762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23567" name="TextBox 23"/>
          <p:cNvSpPr txBox="1">
            <a:spLocks noChangeArrowheads="1"/>
          </p:cNvSpPr>
          <p:nvPr/>
        </p:nvSpPr>
        <p:spPr bwMode="auto">
          <a:xfrm>
            <a:off x="361950" y="5881688"/>
            <a:ext cx="1778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a:t>Measured (TCP Reno)</a:t>
            </a:r>
          </a:p>
        </p:txBody>
      </p:sp>
      <p:sp>
        <p:nvSpPr>
          <p:cNvPr id="23568" name="TextBox 24"/>
          <p:cNvSpPr txBox="1">
            <a:spLocks noChangeArrowheads="1"/>
          </p:cNvSpPr>
          <p:nvPr/>
        </p:nvSpPr>
        <p:spPr bwMode="auto">
          <a:xfrm>
            <a:off x="2660650" y="5880100"/>
            <a:ext cx="1563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a:t>Measured (HTCP)</a:t>
            </a:r>
          </a:p>
        </p:txBody>
      </p:sp>
      <p:sp>
        <p:nvSpPr>
          <p:cNvPr id="23569" name="TextBox 25"/>
          <p:cNvSpPr txBox="1">
            <a:spLocks noChangeArrowheads="1"/>
          </p:cNvSpPr>
          <p:nvPr/>
        </p:nvSpPr>
        <p:spPr bwMode="auto">
          <a:xfrm>
            <a:off x="5081588" y="5880100"/>
            <a:ext cx="198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dirty="0"/>
              <a:t>Theoretical (TCP Reno)</a:t>
            </a:r>
          </a:p>
        </p:txBody>
      </p:sp>
      <p:sp>
        <p:nvSpPr>
          <p:cNvPr id="23570" name="TextBox 26"/>
          <p:cNvSpPr txBox="1">
            <a:spLocks noChangeArrowheads="1"/>
          </p:cNvSpPr>
          <p:nvPr/>
        </p:nvSpPr>
        <p:spPr bwMode="auto">
          <a:xfrm>
            <a:off x="7426325" y="5878513"/>
            <a:ext cx="1731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200" b="1"/>
              <a:t>Measured (no loss)</a:t>
            </a:r>
          </a:p>
        </p:txBody>
      </p:sp>
      <p:sp>
        <p:nvSpPr>
          <p:cNvPr id="23571" name="TextBox 13"/>
          <p:cNvSpPr txBox="1">
            <a:spLocks noChangeArrowheads="1"/>
          </p:cNvSpPr>
          <p:nvPr/>
        </p:nvSpPr>
        <p:spPr bwMode="auto">
          <a:xfrm>
            <a:off x="3448050" y="2514600"/>
            <a:ext cx="3387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b="1" dirty="0"/>
              <a:t>With loss, high performance  beyond metro distances is essentially impossible</a:t>
            </a:r>
          </a:p>
        </p:txBody>
      </p:sp>
    </p:spTree>
    <p:extLst>
      <p:ext uri="{BB962C8B-B14F-4D97-AF65-F5344CB8AC3E}">
        <p14:creationId xmlns:p14="http://schemas.microsoft.com/office/powerpoint/2010/main" val="157032440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Overview</a:t>
            </a:r>
            <a:endParaRPr lang="en-US" sz="3200" dirty="0"/>
          </a:p>
        </p:txBody>
      </p:sp>
      <p:sp>
        <p:nvSpPr>
          <p:cNvPr id="3" name="Content Placeholder 2"/>
          <p:cNvSpPr>
            <a:spLocks noGrp="1"/>
          </p:cNvSpPr>
          <p:nvPr>
            <p:ph idx="1"/>
          </p:nvPr>
        </p:nvSpPr>
        <p:spPr>
          <a:xfrm>
            <a:off x="457200" y="1417638"/>
            <a:ext cx="8229600" cy="4932362"/>
          </a:xfrm>
        </p:spPr>
        <p:txBody>
          <a:bodyPr>
            <a:normAutofit/>
          </a:bodyPr>
          <a:lstStyle/>
          <a:p>
            <a:pPr>
              <a:buFont typeface="Arial"/>
              <a:buChar char="•"/>
            </a:pPr>
            <a:r>
              <a:rPr lang="en-US" dirty="0" smtClean="0"/>
              <a:t>Science DMZ Motivation and Introduction</a:t>
            </a:r>
          </a:p>
          <a:p>
            <a:pPr>
              <a:buFont typeface="Arial"/>
              <a:buChar char="•"/>
            </a:pPr>
            <a:r>
              <a:rPr lang="en-US" dirty="0" smtClean="0"/>
              <a:t>Science DMZ Architecture</a:t>
            </a:r>
          </a:p>
          <a:p>
            <a:pPr>
              <a:buFont typeface="Arial"/>
              <a:buChar char="•"/>
            </a:pPr>
            <a:r>
              <a:rPr lang="en-US" dirty="0"/>
              <a:t>Network </a:t>
            </a:r>
            <a:r>
              <a:rPr lang="en-US" dirty="0" smtClean="0"/>
              <a:t>Monitoring</a:t>
            </a:r>
          </a:p>
          <a:p>
            <a:pPr>
              <a:buFont typeface="Arial"/>
              <a:buChar char="•"/>
            </a:pPr>
            <a:r>
              <a:rPr lang="en-US" dirty="0" smtClean="0"/>
              <a:t>Data Transfer Nodes &amp; Applications</a:t>
            </a:r>
          </a:p>
          <a:p>
            <a:pPr>
              <a:buFont typeface="Arial"/>
              <a:buChar char="•"/>
            </a:pPr>
            <a:r>
              <a:rPr lang="en-US" dirty="0" smtClean="0"/>
              <a:t>Science DMZ Security</a:t>
            </a:r>
          </a:p>
          <a:p>
            <a:pPr>
              <a:buFont typeface="Arial"/>
              <a:buChar char="•"/>
            </a:pPr>
            <a:r>
              <a:rPr lang="en-US" dirty="0" smtClean="0">
                <a:solidFill>
                  <a:srgbClr val="FF0000"/>
                </a:solidFill>
              </a:rPr>
              <a:t>User Engagement</a:t>
            </a:r>
          </a:p>
          <a:p>
            <a:pPr>
              <a:buFont typeface="Arial"/>
              <a:buChar char="•"/>
            </a:pPr>
            <a:r>
              <a:rPr lang="en-US" dirty="0" smtClean="0"/>
              <a:t>Wrap Up</a:t>
            </a:r>
          </a:p>
          <a:p>
            <a:pPr marL="0" indent="0"/>
            <a:endParaRPr lang="en-US" dirty="0" smtClean="0"/>
          </a:p>
          <a:p>
            <a:pPr marL="0" indent="0"/>
            <a:endParaRPr lang="en-US" dirty="0" smtClean="0"/>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90</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67063697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32" y="50800"/>
            <a:ext cx="8386067" cy="697200"/>
          </a:xfrm>
        </p:spPr>
        <p:txBody>
          <a:bodyPr/>
          <a:lstStyle/>
          <a:p>
            <a:r>
              <a:rPr lang="en-US" sz="3200" dirty="0" smtClean="0"/>
              <a:t>Science DMZ </a:t>
            </a:r>
            <a:r>
              <a:rPr lang="en-US" sz="3200" dirty="0" err="1" smtClean="0"/>
              <a:t>Superfecta</a:t>
            </a:r>
            <a:r>
              <a:rPr lang="en-US" sz="3200" dirty="0" smtClean="0"/>
              <a:t>: Engagement</a:t>
            </a:r>
            <a:endParaRPr lang="en-US" sz="3200" dirty="0"/>
          </a:p>
        </p:txBody>
      </p:sp>
      <p:sp>
        <p:nvSpPr>
          <p:cNvPr id="8" name="TextBox 7"/>
          <p:cNvSpPr txBox="1"/>
          <p:nvPr/>
        </p:nvSpPr>
        <p:spPr>
          <a:xfrm>
            <a:off x="217217" y="2898770"/>
            <a:ext cx="2908300" cy="1015663"/>
          </a:xfrm>
          <a:prstGeom prst="rect">
            <a:avLst/>
          </a:prstGeom>
          <a:noFill/>
        </p:spPr>
        <p:txBody>
          <a:bodyPr wrap="square" rtlCol="0">
            <a:spAutoFit/>
          </a:bodyPr>
          <a:lstStyle/>
          <a:p>
            <a:pPr marL="0" lvl="1"/>
            <a:r>
              <a:rPr lang="en-US" dirty="0"/>
              <a:t>Data Transfer </a:t>
            </a:r>
            <a:r>
              <a:rPr lang="en-US" dirty="0" smtClean="0"/>
              <a:t>Node</a:t>
            </a:r>
          </a:p>
          <a:p>
            <a:pPr marL="285750" indent="-285750">
              <a:buFont typeface="Arial"/>
              <a:buChar char="•"/>
            </a:pPr>
            <a:r>
              <a:rPr lang="en-US" sz="1400" dirty="0"/>
              <a:t>High performance</a:t>
            </a:r>
          </a:p>
          <a:p>
            <a:pPr marL="285750" indent="-285750">
              <a:buFont typeface="Arial"/>
              <a:buChar char="•"/>
            </a:pPr>
            <a:r>
              <a:rPr lang="en-US" sz="1400" dirty="0" smtClean="0"/>
              <a:t>Configured </a:t>
            </a:r>
            <a:r>
              <a:rPr lang="en-US" sz="1400" dirty="0"/>
              <a:t>for data transfer</a:t>
            </a:r>
          </a:p>
          <a:p>
            <a:pPr marL="285750" indent="-285750">
              <a:buFont typeface="Arial"/>
              <a:buChar char="•"/>
            </a:pPr>
            <a:r>
              <a:rPr lang="en-US" sz="1400" dirty="0"/>
              <a:t>Proper tools</a:t>
            </a:r>
          </a:p>
        </p:txBody>
      </p:sp>
      <p:sp>
        <p:nvSpPr>
          <p:cNvPr id="17" name="TextBox 16"/>
          <p:cNvSpPr txBox="1"/>
          <p:nvPr/>
        </p:nvSpPr>
        <p:spPr>
          <a:xfrm>
            <a:off x="6722882" y="2726387"/>
            <a:ext cx="2421118" cy="1661994"/>
          </a:xfrm>
          <a:prstGeom prst="rect">
            <a:avLst/>
          </a:prstGeom>
          <a:noFill/>
        </p:spPr>
        <p:txBody>
          <a:bodyPr wrap="square" rtlCol="0">
            <a:spAutoFit/>
          </a:bodyPr>
          <a:lstStyle/>
          <a:p>
            <a:r>
              <a:rPr lang="en-US" dirty="0" err="1" smtClean="0"/>
              <a:t>perfSONAR</a:t>
            </a:r>
            <a:r>
              <a:rPr lang="en-US" dirty="0" smtClean="0"/>
              <a:t>            </a:t>
            </a:r>
          </a:p>
          <a:p>
            <a:pPr marL="285750" indent="-285750">
              <a:buFont typeface="Arial"/>
              <a:buChar char="•"/>
            </a:pPr>
            <a:r>
              <a:rPr lang="en-US" sz="1400" dirty="0" smtClean="0"/>
              <a:t>Enables fault isolation</a:t>
            </a:r>
          </a:p>
          <a:p>
            <a:pPr marL="285750" indent="-285750">
              <a:buFont typeface="Arial"/>
              <a:buChar char="•"/>
            </a:pPr>
            <a:r>
              <a:rPr lang="en-US" sz="1400" dirty="0" smtClean="0"/>
              <a:t>Verify </a:t>
            </a:r>
            <a:r>
              <a:rPr lang="en-US" sz="1400" dirty="0"/>
              <a:t>correct operation</a:t>
            </a:r>
          </a:p>
          <a:p>
            <a:pPr marL="285750" indent="-285750">
              <a:buFont typeface="Arial"/>
              <a:buChar char="•"/>
            </a:pPr>
            <a:r>
              <a:rPr lang="en-US" sz="1400" dirty="0"/>
              <a:t>Widely </a:t>
            </a:r>
            <a:r>
              <a:rPr lang="en-US" sz="1400" dirty="0" smtClean="0"/>
              <a:t>deployed in ESnet and other networks, as well as sites and facilities</a:t>
            </a:r>
            <a:endParaRPr lang="en-US" sz="1400" dirty="0"/>
          </a:p>
        </p:txBody>
      </p:sp>
      <p:sp>
        <p:nvSpPr>
          <p:cNvPr id="19" name="TextBox 18"/>
          <p:cNvSpPr txBox="1"/>
          <p:nvPr/>
        </p:nvSpPr>
        <p:spPr>
          <a:xfrm>
            <a:off x="3202959" y="5255419"/>
            <a:ext cx="3144824" cy="1231106"/>
          </a:xfrm>
          <a:prstGeom prst="rect">
            <a:avLst/>
          </a:prstGeom>
          <a:noFill/>
        </p:spPr>
        <p:txBody>
          <a:bodyPr wrap="square" rtlCol="0">
            <a:spAutoFit/>
          </a:bodyPr>
          <a:lstStyle/>
          <a:p>
            <a:r>
              <a:rPr lang="en-US" dirty="0" smtClean="0"/>
              <a:t>Science DMZ</a:t>
            </a:r>
          </a:p>
          <a:p>
            <a:pPr marL="285750" indent="-285750">
              <a:buFont typeface="Arial"/>
              <a:buChar char="•"/>
            </a:pPr>
            <a:r>
              <a:rPr lang="en-US" sz="1400" dirty="0" smtClean="0"/>
              <a:t>Dedicated location for DTN</a:t>
            </a:r>
          </a:p>
          <a:p>
            <a:pPr marL="285750" indent="-285750">
              <a:buFont typeface="Arial"/>
              <a:buChar char="•"/>
            </a:pPr>
            <a:r>
              <a:rPr lang="en-US" sz="1400" dirty="0" smtClean="0"/>
              <a:t>Proper security </a:t>
            </a:r>
          </a:p>
          <a:p>
            <a:pPr marL="285750" indent="-285750">
              <a:buFont typeface="Arial"/>
              <a:buChar char="•"/>
            </a:pPr>
            <a:r>
              <a:rPr lang="en-US" sz="1400" dirty="0" smtClean="0"/>
              <a:t>Easy to deploy - no </a:t>
            </a:r>
            <a:r>
              <a:rPr lang="en-US" sz="1400" dirty="0"/>
              <a:t>need to redesign the whole </a:t>
            </a:r>
            <a:r>
              <a:rPr lang="en-US" sz="1400" dirty="0" smtClean="0"/>
              <a:t>network</a:t>
            </a:r>
            <a:endParaRPr lang="en-US" sz="1400" dirty="0"/>
          </a:p>
        </p:txBody>
      </p:sp>
      <p:grpSp>
        <p:nvGrpSpPr>
          <p:cNvPr id="22" name="Group 21"/>
          <p:cNvGrpSpPr/>
          <p:nvPr/>
        </p:nvGrpSpPr>
        <p:grpSpPr>
          <a:xfrm>
            <a:off x="4711701" y="2603927"/>
            <a:ext cx="2179449" cy="1930400"/>
            <a:chOff x="3948446" y="3263045"/>
            <a:chExt cx="2778125" cy="2528156"/>
          </a:xfrm>
        </p:grpSpPr>
        <p:sp>
          <p:nvSpPr>
            <p:cNvPr id="26" name="Freeform 25"/>
            <p:cNvSpPr/>
            <p:nvPr/>
          </p:nvSpPr>
          <p:spPr>
            <a:xfrm>
              <a:off x="3948446" y="3263045"/>
              <a:ext cx="2633711" cy="2528156"/>
            </a:xfrm>
            <a:custGeom>
              <a:avLst/>
              <a:gdLst>
                <a:gd name="connsiteX0" fmla="*/ 0 w 2438400"/>
                <a:gd name="connsiteY0" fmla="*/ 1219200 h 2438400"/>
                <a:gd name="connsiteX1" fmla="*/ 1219200 w 2438400"/>
                <a:gd name="connsiteY1" fmla="*/ 0 h 2438400"/>
                <a:gd name="connsiteX2" fmla="*/ 2438400 w 2438400"/>
                <a:gd name="connsiteY2" fmla="*/ 1219200 h 2438400"/>
                <a:gd name="connsiteX3" fmla="*/ 1219200 w 2438400"/>
                <a:gd name="connsiteY3" fmla="*/ 2438400 h 2438400"/>
                <a:gd name="connsiteX4" fmla="*/ 0 w 2438400"/>
                <a:gd name="connsiteY4" fmla="*/ 12192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745744" tIns="629920" rIns="229616" bIns="467360" numCol="1" spcCol="1270" anchor="ctr" anchorCtr="0">
              <a:noAutofit/>
            </a:bodyPr>
            <a:lstStyle/>
            <a:p>
              <a:pPr lvl="0" algn="ctr" defTabSz="2133600">
                <a:lnSpc>
                  <a:spcPct val="90000"/>
                </a:lnSpc>
                <a:spcBef>
                  <a:spcPct val="0"/>
                </a:spcBef>
                <a:spcAft>
                  <a:spcPct val="35000"/>
                </a:spcAft>
              </a:pPr>
              <a:endParaRPr lang="en-US" kern="1200" dirty="0"/>
            </a:p>
          </p:txBody>
        </p:sp>
        <p:sp>
          <p:nvSpPr>
            <p:cNvPr id="30" name="TextBox 29"/>
            <p:cNvSpPr txBox="1"/>
            <p:nvPr/>
          </p:nvSpPr>
          <p:spPr>
            <a:xfrm>
              <a:off x="4796172" y="3987800"/>
              <a:ext cx="1930399" cy="967394"/>
            </a:xfrm>
            <a:prstGeom prst="rect">
              <a:avLst/>
            </a:prstGeom>
            <a:noFill/>
          </p:spPr>
          <p:txBody>
            <a:bodyPr wrap="square" rtlCol="0">
              <a:spAutoFit/>
            </a:bodyPr>
            <a:lstStyle/>
            <a:p>
              <a:pPr algn="ctr"/>
              <a:r>
                <a:rPr lang="en-US" sz="1400" dirty="0" smtClean="0"/>
                <a:t>Performance Testing &amp; Measurement</a:t>
              </a:r>
              <a:endParaRPr lang="en-US" sz="1400" dirty="0"/>
            </a:p>
          </p:txBody>
        </p:sp>
      </p:grpSp>
      <p:grpSp>
        <p:nvGrpSpPr>
          <p:cNvPr id="31" name="Group 30"/>
          <p:cNvGrpSpPr/>
          <p:nvPr/>
        </p:nvGrpSpPr>
        <p:grpSpPr>
          <a:xfrm>
            <a:off x="2578100" y="2603927"/>
            <a:ext cx="2155056" cy="1930400"/>
            <a:chOff x="3835126" y="3263045"/>
            <a:chExt cx="2747031" cy="2528156"/>
          </a:xfrm>
        </p:grpSpPr>
        <p:sp>
          <p:nvSpPr>
            <p:cNvPr id="32" name="Freeform 31"/>
            <p:cNvSpPr/>
            <p:nvPr/>
          </p:nvSpPr>
          <p:spPr>
            <a:xfrm>
              <a:off x="3948446" y="3263045"/>
              <a:ext cx="2633711" cy="2528156"/>
            </a:xfrm>
            <a:custGeom>
              <a:avLst/>
              <a:gdLst>
                <a:gd name="connsiteX0" fmla="*/ 0 w 2438400"/>
                <a:gd name="connsiteY0" fmla="*/ 1219200 h 2438400"/>
                <a:gd name="connsiteX1" fmla="*/ 1219200 w 2438400"/>
                <a:gd name="connsiteY1" fmla="*/ 0 h 2438400"/>
                <a:gd name="connsiteX2" fmla="*/ 2438400 w 2438400"/>
                <a:gd name="connsiteY2" fmla="*/ 1219200 h 2438400"/>
                <a:gd name="connsiteX3" fmla="*/ 1219200 w 2438400"/>
                <a:gd name="connsiteY3" fmla="*/ 2438400 h 2438400"/>
                <a:gd name="connsiteX4" fmla="*/ 0 w 2438400"/>
                <a:gd name="connsiteY4" fmla="*/ 12192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745744" tIns="629920" rIns="229616" bIns="467360" numCol="1" spcCol="1270" anchor="ctr" anchorCtr="0">
              <a:noAutofit/>
            </a:bodyPr>
            <a:lstStyle/>
            <a:p>
              <a:pPr lvl="0" algn="ctr" defTabSz="2133600">
                <a:lnSpc>
                  <a:spcPct val="90000"/>
                </a:lnSpc>
                <a:spcBef>
                  <a:spcPct val="0"/>
                </a:spcBef>
                <a:spcAft>
                  <a:spcPct val="35000"/>
                </a:spcAft>
              </a:pPr>
              <a:endParaRPr lang="en-US" kern="1200" dirty="0"/>
            </a:p>
          </p:txBody>
        </p:sp>
        <p:sp>
          <p:nvSpPr>
            <p:cNvPr id="33" name="TextBox 32"/>
            <p:cNvSpPr txBox="1"/>
            <p:nvPr/>
          </p:nvSpPr>
          <p:spPr>
            <a:xfrm>
              <a:off x="3835126" y="3988359"/>
              <a:ext cx="1930399" cy="967394"/>
            </a:xfrm>
            <a:prstGeom prst="rect">
              <a:avLst/>
            </a:prstGeom>
            <a:noFill/>
          </p:spPr>
          <p:txBody>
            <a:bodyPr wrap="square" rtlCol="0">
              <a:spAutoFit/>
            </a:bodyPr>
            <a:lstStyle/>
            <a:p>
              <a:pPr algn="ctr"/>
              <a:r>
                <a:rPr lang="en-US" sz="1400" dirty="0" smtClean="0"/>
                <a:t>Dedicated Systems for Data Transfer</a:t>
              </a:r>
              <a:endParaRPr lang="en-US" sz="1400" dirty="0"/>
            </a:p>
          </p:txBody>
        </p:sp>
      </p:grpSp>
      <p:grpSp>
        <p:nvGrpSpPr>
          <p:cNvPr id="34" name="Group 33"/>
          <p:cNvGrpSpPr/>
          <p:nvPr/>
        </p:nvGrpSpPr>
        <p:grpSpPr>
          <a:xfrm>
            <a:off x="3678623" y="1726213"/>
            <a:ext cx="2066156" cy="1930400"/>
            <a:chOff x="3948446" y="3263045"/>
            <a:chExt cx="2633711" cy="2528156"/>
          </a:xfrm>
        </p:grpSpPr>
        <p:sp>
          <p:nvSpPr>
            <p:cNvPr id="35" name="Freeform 34"/>
            <p:cNvSpPr/>
            <p:nvPr/>
          </p:nvSpPr>
          <p:spPr>
            <a:xfrm>
              <a:off x="3948446" y="3263045"/>
              <a:ext cx="2633711" cy="2528156"/>
            </a:xfrm>
            <a:custGeom>
              <a:avLst/>
              <a:gdLst>
                <a:gd name="connsiteX0" fmla="*/ 0 w 2438400"/>
                <a:gd name="connsiteY0" fmla="*/ 1219200 h 2438400"/>
                <a:gd name="connsiteX1" fmla="*/ 1219200 w 2438400"/>
                <a:gd name="connsiteY1" fmla="*/ 0 h 2438400"/>
                <a:gd name="connsiteX2" fmla="*/ 2438400 w 2438400"/>
                <a:gd name="connsiteY2" fmla="*/ 1219200 h 2438400"/>
                <a:gd name="connsiteX3" fmla="*/ 1219200 w 2438400"/>
                <a:gd name="connsiteY3" fmla="*/ 2438400 h 2438400"/>
                <a:gd name="connsiteX4" fmla="*/ 0 w 2438400"/>
                <a:gd name="connsiteY4" fmla="*/ 12192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745744" tIns="629920" rIns="229616" bIns="467360" numCol="1" spcCol="1270" anchor="ctr" anchorCtr="0">
              <a:noAutofit/>
            </a:bodyPr>
            <a:lstStyle/>
            <a:p>
              <a:pPr lvl="0" algn="ctr" defTabSz="2133600">
                <a:lnSpc>
                  <a:spcPct val="90000"/>
                </a:lnSpc>
                <a:spcBef>
                  <a:spcPct val="0"/>
                </a:spcBef>
                <a:spcAft>
                  <a:spcPct val="35000"/>
                </a:spcAft>
              </a:pPr>
              <a:endParaRPr lang="en-US" kern="1200" dirty="0"/>
            </a:p>
          </p:txBody>
        </p:sp>
        <p:sp>
          <p:nvSpPr>
            <p:cNvPr id="36" name="TextBox 35"/>
            <p:cNvSpPr txBox="1"/>
            <p:nvPr/>
          </p:nvSpPr>
          <p:spPr>
            <a:xfrm>
              <a:off x="4314442" y="3754943"/>
              <a:ext cx="1930399" cy="967394"/>
            </a:xfrm>
            <a:prstGeom prst="rect">
              <a:avLst/>
            </a:prstGeom>
            <a:noFill/>
          </p:spPr>
          <p:txBody>
            <a:bodyPr wrap="square" rtlCol="0">
              <a:spAutoFit/>
            </a:bodyPr>
            <a:lstStyle/>
            <a:p>
              <a:pPr algn="ctr"/>
              <a:r>
                <a:rPr lang="en-US" sz="1400" dirty="0" smtClean="0"/>
                <a:t>Engagement with Network Users</a:t>
              </a:r>
              <a:endParaRPr lang="en-US" sz="1400" dirty="0"/>
            </a:p>
          </p:txBody>
        </p:sp>
      </p:grpSp>
      <p:grpSp>
        <p:nvGrpSpPr>
          <p:cNvPr id="37" name="Group 36"/>
          <p:cNvGrpSpPr/>
          <p:nvPr/>
        </p:nvGrpSpPr>
        <p:grpSpPr>
          <a:xfrm>
            <a:off x="3678623" y="3406602"/>
            <a:ext cx="2066156" cy="1930400"/>
            <a:chOff x="3948446" y="3263045"/>
            <a:chExt cx="2633711" cy="2528156"/>
          </a:xfrm>
        </p:grpSpPr>
        <p:sp>
          <p:nvSpPr>
            <p:cNvPr id="38" name="Freeform 37"/>
            <p:cNvSpPr/>
            <p:nvPr/>
          </p:nvSpPr>
          <p:spPr>
            <a:xfrm>
              <a:off x="3948446" y="3263045"/>
              <a:ext cx="2633711" cy="2528156"/>
            </a:xfrm>
            <a:custGeom>
              <a:avLst/>
              <a:gdLst>
                <a:gd name="connsiteX0" fmla="*/ 0 w 2438400"/>
                <a:gd name="connsiteY0" fmla="*/ 1219200 h 2438400"/>
                <a:gd name="connsiteX1" fmla="*/ 1219200 w 2438400"/>
                <a:gd name="connsiteY1" fmla="*/ 0 h 2438400"/>
                <a:gd name="connsiteX2" fmla="*/ 2438400 w 2438400"/>
                <a:gd name="connsiteY2" fmla="*/ 1219200 h 2438400"/>
                <a:gd name="connsiteX3" fmla="*/ 1219200 w 2438400"/>
                <a:gd name="connsiteY3" fmla="*/ 2438400 h 2438400"/>
                <a:gd name="connsiteX4" fmla="*/ 0 w 2438400"/>
                <a:gd name="connsiteY4" fmla="*/ 12192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745744" tIns="629920" rIns="229616" bIns="467360" numCol="1" spcCol="1270" anchor="ctr" anchorCtr="0">
              <a:noAutofit/>
            </a:bodyPr>
            <a:lstStyle/>
            <a:p>
              <a:pPr lvl="0" algn="ctr" defTabSz="2133600">
                <a:lnSpc>
                  <a:spcPct val="90000"/>
                </a:lnSpc>
                <a:spcBef>
                  <a:spcPct val="0"/>
                </a:spcBef>
                <a:spcAft>
                  <a:spcPct val="35000"/>
                </a:spcAft>
              </a:pPr>
              <a:endParaRPr lang="en-US" kern="1200" dirty="0"/>
            </a:p>
          </p:txBody>
        </p:sp>
        <p:sp>
          <p:nvSpPr>
            <p:cNvPr id="39" name="TextBox 38"/>
            <p:cNvSpPr txBox="1"/>
            <p:nvPr/>
          </p:nvSpPr>
          <p:spPr>
            <a:xfrm>
              <a:off x="4327450" y="4513932"/>
              <a:ext cx="1930399" cy="685237"/>
            </a:xfrm>
            <a:prstGeom prst="rect">
              <a:avLst/>
            </a:prstGeom>
            <a:noFill/>
          </p:spPr>
          <p:txBody>
            <a:bodyPr wrap="square" rtlCol="0">
              <a:spAutoFit/>
            </a:bodyPr>
            <a:lstStyle/>
            <a:p>
              <a:pPr algn="ctr"/>
              <a:r>
                <a:rPr lang="en-US" sz="1400" dirty="0" smtClean="0"/>
                <a:t>Network Architecture</a:t>
              </a:r>
              <a:endParaRPr lang="en-US" sz="1400" dirty="0"/>
            </a:p>
          </p:txBody>
        </p:sp>
      </p:grpSp>
      <p:sp>
        <p:nvSpPr>
          <p:cNvPr id="40" name="TextBox 39"/>
          <p:cNvSpPr txBox="1"/>
          <p:nvPr/>
        </p:nvSpPr>
        <p:spPr>
          <a:xfrm>
            <a:off x="3202959" y="748000"/>
            <a:ext cx="3290699" cy="1015663"/>
          </a:xfrm>
          <a:prstGeom prst="rect">
            <a:avLst/>
          </a:prstGeom>
          <a:noFill/>
        </p:spPr>
        <p:txBody>
          <a:bodyPr wrap="square" rtlCol="0">
            <a:spAutoFit/>
          </a:bodyPr>
          <a:lstStyle/>
          <a:p>
            <a:pPr marL="0" lvl="1"/>
            <a:r>
              <a:rPr lang="en-US" b="1" dirty="0" smtClean="0"/>
              <a:t>Engagement</a:t>
            </a:r>
          </a:p>
          <a:p>
            <a:pPr marL="285750" indent="-285750">
              <a:buFont typeface="Arial"/>
              <a:buChar char="•"/>
            </a:pPr>
            <a:r>
              <a:rPr lang="en-US" sz="1400" b="1" dirty="0" smtClean="0"/>
              <a:t>Partnerships</a:t>
            </a:r>
          </a:p>
          <a:p>
            <a:pPr marL="285750" indent="-285750">
              <a:buFont typeface="Arial"/>
              <a:buChar char="•"/>
            </a:pPr>
            <a:r>
              <a:rPr lang="en-US" sz="1400" b="1" dirty="0" smtClean="0"/>
              <a:t>Education &amp; Consulting</a:t>
            </a:r>
          </a:p>
          <a:p>
            <a:pPr marL="285750" indent="-285750">
              <a:buFont typeface="Arial"/>
              <a:buChar char="•"/>
            </a:pPr>
            <a:r>
              <a:rPr lang="en-US" sz="1400" b="1" dirty="0" smtClean="0"/>
              <a:t>Resources &amp; Knowledgebase</a:t>
            </a:r>
            <a:endParaRPr lang="en-US" sz="1400" b="1" dirty="0"/>
          </a:p>
        </p:txBody>
      </p:sp>
      <p:sp>
        <p:nvSpPr>
          <p:cNvPr id="23"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24"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91</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232499456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Challenges to Network Adoption</a:t>
            </a:r>
            <a:endParaRPr lang="en-US" sz="3200" dirty="0"/>
          </a:p>
        </p:txBody>
      </p:sp>
      <p:sp>
        <p:nvSpPr>
          <p:cNvPr id="6" name="Content Placeholder 5"/>
          <p:cNvSpPr>
            <a:spLocks noGrp="1"/>
          </p:cNvSpPr>
          <p:nvPr>
            <p:ph sz="half" idx="1"/>
          </p:nvPr>
        </p:nvSpPr>
        <p:spPr>
          <a:xfrm>
            <a:off x="355600" y="1317365"/>
            <a:ext cx="3711308" cy="4259262"/>
          </a:xfrm>
        </p:spPr>
        <p:txBody>
          <a:bodyPr>
            <a:normAutofit fontScale="85000" lnSpcReduction="20000"/>
          </a:bodyPr>
          <a:lstStyle/>
          <a:p>
            <a:pPr marL="0" indent="0"/>
            <a:endParaRPr lang="en-US" dirty="0" smtClean="0">
              <a:solidFill>
                <a:prstClr val="black"/>
              </a:solidFill>
            </a:endParaRPr>
          </a:p>
          <a:p>
            <a:pPr marL="285750" indent="-285750">
              <a:buFont typeface="Arial"/>
              <a:buChar char="•"/>
            </a:pPr>
            <a:r>
              <a:rPr lang="en-US" dirty="0" smtClean="0">
                <a:solidFill>
                  <a:prstClr val="black"/>
                </a:solidFill>
              </a:rPr>
              <a:t>C</a:t>
            </a:r>
            <a:r>
              <a:rPr lang="en-US" dirty="0" smtClean="0"/>
              <a:t>auses of performance issues are complicated for users.</a:t>
            </a:r>
          </a:p>
          <a:p>
            <a:pPr marL="285750" lvl="0" indent="-285750">
              <a:buFont typeface="Arial"/>
              <a:buChar char="•"/>
            </a:pPr>
            <a:r>
              <a:rPr lang="en-US" dirty="0" smtClean="0"/>
              <a:t>Lack of communication and collaboration between the CIO’s office and researchers on campus.</a:t>
            </a:r>
          </a:p>
          <a:p>
            <a:pPr marL="285750" lvl="0" indent="-285750">
              <a:buFont typeface="Arial"/>
              <a:buChar char="•"/>
            </a:pPr>
            <a:r>
              <a:rPr lang="en-US" dirty="0" smtClean="0"/>
              <a:t>Lack </a:t>
            </a:r>
            <a:r>
              <a:rPr lang="en-US" dirty="0"/>
              <a:t>of IT expertise within a science collaboration or experimental facility </a:t>
            </a:r>
            <a:endParaRPr lang="en-US" dirty="0" smtClean="0"/>
          </a:p>
          <a:p>
            <a:pPr marL="285750" indent="-285750">
              <a:buFont typeface="Arial"/>
              <a:buChar char="•"/>
            </a:pPr>
            <a:r>
              <a:rPr lang="en-US" dirty="0" smtClean="0"/>
              <a:t>User’s performance expectations </a:t>
            </a:r>
            <a:r>
              <a:rPr lang="en-US" dirty="0"/>
              <a:t>are low (“The network is too slow</a:t>
            </a:r>
            <a:r>
              <a:rPr lang="en-US" dirty="0" smtClean="0"/>
              <a:t>”, “</a:t>
            </a:r>
            <a:r>
              <a:rPr lang="en-US" dirty="0"/>
              <a:t>I tried it and it didn’t work</a:t>
            </a:r>
            <a:r>
              <a:rPr lang="en-US" dirty="0" smtClean="0"/>
              <a:t>”)</a:t>
            </a:r>
            <a:r>
              <a:rPr lang="en-US" dirty="0"/>
              <a:t>. </a:t>
            </a:r>
          </a:p>
          <a:p>
            <a:pPr marL="285750" lvl="0" indent="-285750">
              <a:buFont typeface="Arial"/>
              <a:buChar char="•"/>
            </a:pPr>
            <a:r>
              <a:rPr lang="en-US" dirty="0" smtClean="0"/>
              <a:t>Cultural change is hard </a:t>
            </a:r>
            <a:r>
              <a:rPr lang="en-US" dirty="0"/>
              <a:t>(“we’ve always shipped disks!”).</a:t>
            </a:r>
          </a:p>
          <a:p>
            <a:pPr marL="285750" lvl="0" indent="-285750">
              <a:buFont typeface="Arial"/>
              <a:buChar char="•"/>
            </a:pPr>
            <a:r>
              <a:rPr lang="en-US" dirty="0" smtClean="0"/>
              <a:t>Scientists want to do science not IT support</a:t>
            </a:r>
          </a:p>
        </p:txBody>
      </p:sp>
      <p:pic>
        <p:nvPicPr>
          <p:cNvPr id="3" name="Picture 2" descr="Screen Shot 2014-02-18 at 8.34.56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8508" y="1626927"/>
            <a:ext cx="4859562" cy="3576637"/>
          </a:xfrm>
          <a:prstGeom prst="rect">
            <a:avLst/>
          </a:prstGeom>
        </p:spPr>
      </p:pic>
      <p:sp>
        <p:nvSpPr>
          <p:cNvPr id="5" name="TextBox 4"/>
          <p:cNvSpPr txBox="1"/>
          <p:nvPr/>
        </p:nvSpPr>
        <p:spPr>
          <a:xfrm>
            <a:off x="1739900" y="2928034"/>
            <a:ext cx="6197600" cy="76944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4400" b="1" dirty="0" smtClean="0"/>
              <a:t>The Capability Gap</a:t>
            </a:r>
            <a:endParaRPr lang="en-US" sz="4400" b="1" dirty="0"/>
          </a:p>
        </p:txBody>
      </p:sp>
      <p:sp>
        <p:nvSpPr>
          <p:cNvPr id="9"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92</a:t>
            </a:fld>
            <a:r>
              <a:rPr lang="en-US" sz="800" dirty="0">
                <a:solidFill>
                  <a:prstClr val="black"/>
                </a:solidFill>
                <a:latin typeface="Arial"/>
              </a:rPr>
              <a:t> – ESnet Science Engagement (</a:t>
            </a:r>
            <a:r>
              <a:rPr lang="en-US" sz="800" dirty="0">
                <a:solidFill>
                  <a:prstClr val="black"/>
                </a:solidFill>
                <a:latin typeface="Arial"/>
                <a:hlinkClick r:id="rId4"/>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885962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Overview</a:t>
            </a:r>
            <a:endParaRPr lang="en-US" sz="3200" dirty="0"/>
          </a:p>
        </p:txBody>
      </p:sp>
      <p:sp>
        <p:nvSpPr>
          <p:cNvPr id="3" name="Content Placeholder 2"/>
          <p:cNvSpPr>
            <a:spLocks noGrp="1"/>
          </p:cNvSpPr>
          <p:nvPr>
            <p:ph idx="1"/>
          </p:nvPr>
        </p:nvSpPr>
        <p:spPr>
          <a:xfrm>
            <a:off x="457200" y="1417638"/>
            <a:ext cx="8229600" cy="4932362"/>
          </a:xfrm>
        </p:spPr>
        <p:txBody>
          <a:bodyPr>
            <a:normAutofit/>
          </a:bodyPr>
          <a:lstStyle/>
          <a:p>
            <a:pPr>
              <a:buFont typeface="Arial"/>
              <a:buChar char="•"/>
            </a:pPr>
            <a:r>
              <a:rPr lang="en-US" dirty="0" smtClean="0"/>
              <a:t>Science DMZ Motivation and Introduction</a:t>
            </a:r>
          </a:p>
          <a:p>
            <a:pPr>
              <a:buFont typeface="Arial"/>
              <a:buChar char="•"/>
            </a:pPr>
            <a:r>
              <a:rPr lang="en-US" dirty="0" smtClean="0"/>
              <a:t>Science DMZ Architecture</a:t>
            </a:r>
          </a:p>
          <a:p>
            <a:pPr>
              <a:buFont typeface="Arial"/>
              <a:buChar char="•"/>
            </a:pPr>
            <a:r>
              <a:rPr lang="en-US" dirty="0"/>
              <a:t>Network </a:t>
            </a:r>
            <a:r>
              <a:rPr lang="en-US" dirty="0" smtClean="0"/>
              <a:t>Monitoring</a:t>
            </a:r>
          </a:p>
          <a:p>
            <a:pPr>
              <a:buFont typeface="Arial"/>
              <a:buChar char="•"/>
            </a:pPr>
            <a:r>
              <a:rPr lang="en-US" dirty="0" smtClean="0"/>
              <a:t>Data Transfer Nodes &amp; Applications</a:t>
            </a:r>
          </a:p>
          <a:p>
            <a:pPr>
              <a:buFont typeface="Arial"/>
              <a:buChar char="•"/>
            </a:pPr>
            <a:r>
              <a:rPr lang="en-US" dirty="0"/>
              <a:t>On the Topic of </a:t>
            </a:r>
            <a:r>
              <a:rPr lang="en-US" dirty="0" smtClean="0"/>
              <a:t>Security</a:t>
            </a:r>
          </a:p>
          <a:p>
            <a:pPr>
              <a:buFont typeface="Arial"/>
              <a:buChar char="•"/>
            </a:pPr>
            <a:r>
              <a:rPr lang="en-US" dirty="0"/>
              <a:t>User </a:t>
            </a:r>
            <a:r>
              <a:rPr lang="en-US" dirty="0" smtClean="0"/>
              <a:t>Engagement</a:t>
            </a:r>
          </a:p>
          <a:p>
            <a:pPr>
              <a:buFont typeface="Arial"/>
              <a:buChar char="•"/>
            </a:pPr>
            <a:r>
              <a:rPr lang="en-US" dirty="0" smtClean="0">
                <a:solidFill>
                  <a:srgbClr val="FF0000"/>
                </a:solidFill>
              </a:rPr>
              <a:t>Wrap Up</a:t>
            </a:r>
          </a:p>
          <a:p>
            <a:pPr marL="0" indent="0"/>
            <a:endParaRPr lang="en-US" dirty="0" smtClean="0"/>
          </a:p>
          <a:p>
            <a:pPr marL="0" indent="0"/>
            <a:endParaRPr lang="en-US" dirty="0" smtClean="0"/>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93</a:t>
            </a:fld>
            <a:r>
              <a:rPr lang="en-US" sz="800" dirty="0">
                <a:solidFill>
                  <a:prstClr val="black"/>
                </a:solidFill>
                <a:latin typeface="Arial"/>
              </a:rPr>
              <a:t> – ESnet Science Engagement (</a:t>
            </a:r>
            <a:r>
              <a:rPr lang="en-US" sz="800" dirty="0">
                <a:solidFill>
                  <a:prstClr val="black"/>
                </a:solidFill>
                <a:latin typeface="Arial"/>
                <a:hlinkClick r:id="rId3"/>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02400130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The Science DMZ design pattern is highly adaptable to </a:t>
            </a:r>
            <a:r>
              <a:rPr lang="en-US" dirty="0" smtClean="0"/>
              <a:t>new technologies</a:t>
            </a:r>
          </a:p>
          <a:p>
            <a:pPr lvl="1"/>
            <a:r>
              <a:rPr lang="en-US" dirty="0" smtClean="0"/>
              <a:t>Software Defined Networking (SDN)</a:t>
            </a:r>
          </a:p>
          <a:p>
            <a:pPr lvl="1"/>
            <a:r>
              <a:rPr lang="en-US" dirty="0" smtClean="0"/>
              <a:t>Non-IP protocols (RDMA over Ethernet)</a:t>
            </a:r>
            <a:endParaRPr lang="en-US" dirty="0"/>
          </a:p>
          <a:p>
            <a:r>
              <a:rPr lang="en-US" dirty="0" smtClean="0"/>
              <a:t>Deploying new technologies in a Science DMZ is straightforward</a:t>
            </a:r>
          </a:p>
          <a:p>
            <a:pPr lvl="1"/>
            <a:r>
              <a:rPr lang="en-US" dirty="0"/>
              <a:t>The basic elements are the same</a:t>
            </a:r>
          </a:p>
          <a:p>
            <a:pPr lvl="2"/>
            <a:r>
              <a:rPr lang="en-US" dirty="0"/>
              <a:t>Capable infrastructure designed for the task</a:t>
            </a:r>
          </a:p>
          <a:p>
            <a:pPr lvl="2"/>
            <a:r>
              <a:rPr lang="en-US" dirty="0"/>
              <a:t>Test and measurement to verify correct operation</a:t>
            </a:r>
          </a:p>
          <a:p>
            <a:pPr lvl="2"/>
            <a:r>
              <a:rPr lang="en-US" dirty="0"/>
              <a:t>Security policy well-matched to the </a:t>
            </a:r>
            <a:r>
              <a:rPr lang="en-US" dirty="0" smtClean="0"/>
              <a:t>environment</a:t>
            </a:r>
            <a:endParaRPr lang="en-US" dirty="0"/>
          </a:p>
          <a:p>
            <a:pPr lvl="2"/>
            <a:r>
              <a:rPr lang="en-US" dirty="0" smtClean="0"/>
              <a:t>Application </a:t>
            </a:r>
            <a:r>
              <a:rPr lang="en-US" dirty="0"/>
              <a:t>set strictly limited to </a:t>
            </a:r>
            <a:r>
              <a:rPr lang="en-US"/>
              <a:t>reduce </a:t>
            </a:r>
            <a:r>
              <a:rPr lang="en-US" smtClean="0"/>
              <a:t>security risk</a:t>
            </a:r>
            <a:endParaRPr lang="en-US" dirty="0" smtClean="0"/>
          </a:p>
          <a:p>
            <a:pPr lvl="1"/>
            <a:r>
              <a:rPr lang="en-US" dirty="0" smtClean="0"/>
              <a:t>Change footprint is small – often just a single router or switch</a:t>
            </a:r>
          </a:p>
          <a:p>
            <a:pPr lvl="1"/>
            <a:r>
              <a:rPr lang="en-US" dirty="0" smtClean="0"/>
              <a:t>The rest of the infrastructure need not change</a:t>
            </a:r>
            <a:endParaRPr lang="en-US" dirty="0"/>
          </a:p>
          <a:p>
            <a:endParaRPr lang="en-US" dirty="0"/>
          </a:p>
        </p:txBody>
      </p:sp>
      <p:sp>
        <p:nvSpPr>
          <p:cNvPr id="7" name="Title 1"/>
          <p:cNvSpPr>
            <a:spLocks noGrp="1"/>
          </p:cNvSpPr>
          <p:nvPr>
            <p:ph type="title"/>
          </p:nvPr>
        </p:nvSpPr>
        <p:spPr>
          <a:xfrm>
            <a:off x="457200" y="274638"/>
            <a:ext cx="7099300" cy="1143000"/>
          </a:xfrm>
        </p:spPr>
        <p:txBody>
          <a:bodyPr/>
          <a:lstStyle/>
          <a:p>
            <a:r>
              <a:rPr lang="en-US" sz="3200" dirty="0" smtClean="0"/>
              <a:t>Futures</a:t>
            </a:r>
            <a:endParaRPr lang="en-US" sz="3200" dirty="0"/>
          </a:p>
        </p:txBody>
      </p:sp>
      <p:sp>
        <p:nvSpPr>
          <p:cNvPr id="6"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0"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94</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15514247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The Science DMZ design pattern provides a flexible model for supporting high-performance data transfers and workflows</a:t>
            </a:r>
          </a:p>
          <a:p>
            <a:r>
              <a:rPr lang="en-US" dirty="0" smtClean="0"/>
              <a:t>Key elements:</a:t>
            </a:r>
          </a:p>
          <a:p>
            <a:pPr lvl="1"/>
            <a:r>
              <a:rPr lang="en-US" dirty="0" smtClean="0"/>
              <a:t>Accommodation of TCP</a:t>
            </a:r>
          </a:p>
          <a:p>
            <a:pPr lvl="2"/>
            <a:r>
              <a:rPr lang="en-US" dirty="0" smtClean="0"/>
              <a:t>Sufficient bandwidth to avoid congestion</a:t>
            </a:r>
          </a:p>
          <a:p>
            <a:pPr lvl="2"/>
            <a:r>
              <a:rPr lang="en-US" dirty="0" smtClean="0"/>
              <a:t>Loss-free IP service</a:t>
            </a:r>
          </a:p>
          <a:p>
            <a:pPr lvl="1"/>
            <a:r>
              <a:rPr lang="en-US" dirty="0" smtClean="0"/>
              <a:t>Location – near the site perimeter if possible</a:t>
            </a:r>
          </a:p>
          <a:p>
            <a:pPr lvl="1"/>
            <a:r>
              <a:rPr lang="en-US" dirty="0" smtClean="0"/>
              <a:t>Test and measurement</a:t>
            </a:r>
          </a:p>
          <a:p>
            <a:pPr lvl="1"/>
            <a:r>
              <a:rPr lang="en-US" dirty="0" smtClean="0"/>
              <a:t>Dedicated systems</a:t>
            </a:r>
          </a:p>
          <a:p>
            <a:pPr lvl="1"/>
            <a:r>
              <a:rPr lang="en-US" dirty="0" smtClean="0"/>
              <a:t>Appropriate security</a:t>
            </a:r>
          </a:p>
          <a:p>
            <a:r>
              <a:rPr lang="en-US" dirty="0" smtClean="0"/>
              <a:t>Support for advanced capabilities (e.g. SDN) is much easier with </a:t>
            </a:r>
            <a:r>
              <a:rPr lang="en-US" smtClean="0"/>
              <a:t>a Science DMZ</a:t>
            </a:r>
            <a:endParaRPr lang="en-US" dirty="0"/>
          </a:p>
        </p:txBody>
      </p:sp>
      <p:sp>
        <p:nvSpPr>
          <p:cNvPr id="6" name="Title 1"/>
          <p:cNvSpPr txBox="1">
            <a:spLocks/>
          </p:cNvSpPr>
          <p:nvPr/>
        </p:nvSpPr>
        <p:spPr bwMode="auto">
          <a:xfrm>
            <a:off x="609600" y="427038"/>
            <a:ext cx="70993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800" kern="1200">
                <a:solidFill>
                  <a:schemeClr val="tx1"/>
                </a:solidFill>
                <a:latin typeface="+mj-lt"/>
                <a:ea typeface="ＭＳ Ｐゴシック" pitchFamily="-108" charset="-128"/>
                <a:cs typeface="ＭＳ Ｐゴシック" pitchFamily="-108" charset="-128"/>
              </a:defRPr>
            </a:lvl1pPr>
            <a:lvl2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2pPr>
            <a:lvl3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3pPr>
            <a:lvl4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4pPr>
            <a:lvl5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5pPr>
            <a:lvl6pPr marL="4572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6pPr>
            <a:lvl7pPr marL="9144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7pPr>
            <a:lvl8pPr marL="13716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8pPr>
            <a:lvl9pPr marL="18288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9pPr>
          </a:lstStyle>
          <a:p>
            <a:r>
              <a:rPr lang="en-US" sz="3200" dirty="0" err="1" smtClean="0"/>
              <a:t>Wrapup</a:t>
            </a:r>
            <a:endParaRPr lang="en-US" sz="3200" dirty="0"/>
          </a:p>
        </p:txBody>
      </p:sp>
      <p:sp>
        <p:nvSpPr>
          <p:cNvPr id="7"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95</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7964159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824" y="185084"/>
            <a:ext cx="6456037" cy="575876"/>
          </a:xfrm>
        </p:spPr>
        <p:txBody>
          <a:bodyPr/>
          <a:lstStyle/>
          <a:p>
            <a:r>
              <a:rPr lang="en-US" sz="3200" dirty="0" smtClean="0"/>
              <a:t>The Science DMZ in 1 Slide</a:t>
            </a:r>
            <a:endParaRPr lang="en-US" sz="3200" dirty="0"/>
          </a:p>
        </p:txBody>
      </p:sp>
      <p:sp>
        <p:nvSpPr>
          <p:cNvPr id="2" name="Content Placeholder 1"/>
          <p:cNvSpPr>
            <a:spLocks noGrp="1"/>
          </p:cNvSpPr>
          <p:nvPr>
            <p:ph idx="1"/>
          </p:nvPr>
        </p:nvSpPr>
        <p:spPr>
          <a:xfrm>
            <a:off x="193268" y="850514"/>
            <a:ext cx="8493532" cy="5670315"/>
          </a:xfrm>
        </p:spPr>
        <p:txBody>
          <a:bodyPr>
            <a:noAutofit/>
          </a:bodyPr>
          <a:lstStyle/>
          <a:p>
            <a:pPr marL="0" indent="0">
              <a:buNone/>
            </a:pPr>
            <a:r>
              <a:rPr lang="en-US" dirty="0" smtClean="0"/>
              <a:t>Consists of </a:t>
            </a:r>
            <a:r>
              <a:rPr lang="en-US" b="1" dirty="0" smtClean="0"/>
              <a:t>three key components</a:t>
            </a:r>
            <a:r>
              <a:rPr lang="en-US" dirty="0" smtClean="0"/>
              <a:t>, all required:</a:t>
            </a:r>
          </a:p>
          <a:p>
            <a:r>
              <a:rPr lang="en-US" dirty="0" smtClean="0"/>
              <a:t>“Friction free” network path</a:t>
            </a:r>
          </a:p>
          <a:p>
            <a:pPr lvl="1"/>
            <a:r>
              <a:rPr lang="en-US" sz="1800" dirty="0" smtClean="0"/>
              <a:t>Highly capable network devices (wire-speed, deep queues)</a:t>
            </a:r>
          </a:p>
          <a:p>
            <a:pPr lvl="1"/>
            <a:r>
              <a:rPr lang="en-US" sz="1800" dirty="0" smtClean="0"/>
              <a:t>Virtual circuit connectivity option</a:t>
            </a:r>
          </a:p>
          <a:p>
            <a:pPr lvl="1"/>
            <a:r>
              <a:rPr lang="en-US" sz="1800" dirty="0" smtClean="0"/>
              <a:t>Security policy and enforcement specific to science workflows</a:t>
            </a:r>
          </a:p>
          <a:p>
            <a:pPr lvl="1"/>
            <a:r>
              <a:rPr lang="en-US" sz="1800" dirty="0" smtClean="0"/>
              <a:t>Located at or near site perimeter if possible</a:t>
            </a:r>
          </a:p>
          <a:p>
            <a:r>
              <a:rPr lang="en-US" dirty="0" smtClean="0"/>
              <a:t>Dedicated, high-performance Data Transfer Nodes (DTNs)</a:t>
            </a:r>
            <a:endParaRPr lang="en-US" dirty="0"/>
          </a:p>
          <a:p>
            <a:pPr lvl="1"/>
            <a:r>
              <a:rPr lang="en-US" sz="1800" dirty="0" smtClean="0"/>
              <a:t>Hardware, operating system, libraries all optimized for transfer</a:t>
            </a:r>
          </a:p>
          <a:p>
            <a:pPr lvl="1"/>
            <a:r>
              <a:rPr lang="en-US" sz="1800" dirty="0" smtClean="0"/>
              <a:t>Includes optimized data transfer tools such as Globus Online</a:t>
            </a:r>
            <a:r>
              <a:rPr lang="en-US" sz="1800" dirty="0"/>
              <a:t> </a:t>
            </a:r>
            <a:r>
              <a:rPr lang="en-US" sz="1800" dirty="0" smtClean="0"/>
              <a:t>and GridFTP</a:t>
            </a:r>
          </a:p>
          <a:p>
            <a:r>
              <a:rPr lang="en-US" dirty="0" smtClean="0"/>
              <a:t>Performance measurement/test node</a:t>
            </a:r>
          </a:p>
          <a:p>
            <a:pPr lvl="1"/>
            <a:r>
              <a:rPr lang="en-US" sz="1800" dirty="0" err="1" smtClean="0"/>
              <a:t>perfSONAR</a:t>
            </a:r>
            <a:endParaRPr lang="en-US" sz="1800" dirty="0" smtClean="0"/>
          </a:p>
          <a:p>
            <a:r>
              <a:rPr lang="en-US" dirty="0" smtClean="0"/>
              <a:t>Engagement with end users</a:t>
            </a:r>
            <a:endParaRPr lang="en-US" dirty="0"/>
          </a:p>
          <a:p>
            <a:pPr marL="0" lvl="1" indent="-57150">
              <a:buNone/>
            </a:pPr>
            <a:r>
              <a:rPr lang="en-US" dirty="0" smtClean="0"/>
              <a:t>						Details at </a:t>
            </a:r>
            <a:r>
              <a:rPr lang="en-US" dirty="0" smtClean="0">
                <a:hlinkClick r:id="rId3"/>
              </a:rPr>
              <a:t>http</a:t>
            </a:r>
            <a:r>
              <a:rPr lang="en-US" dirty="0">
                <a:hlinkClick r:id="rId3"/>
              </a:rPr>
              <a:t>://fasterdata.es.net/science-dmz</a:t>
            </a:r>
            <a:r>
              <a:rPr lang="en-US" dirty="0" smtClean="0">
                <a:hlinkClick r:id="rId3"/>
              </a:rPr>
              <a:t>/</a:t>
            </a:r>
            <a:r>
              <a:rPr lang="en-US" dirty="0" smtClean="0"/>
              <a:t> </a:t>
            </a:r>
            <a:endParaRPr lang="en-US" dirty="0"/>
          </a:p>
        </p:txBody>
      </p:sp>
      <p:pic>
        <p:nvPicPr>
          <p:cNvPr id="6" name="Picture 5" descr="header.gi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8417" y="4865891"/>
            <a:ext cx="2143253" cy="474418"/>
          </a:xfrm>
          <a:prstGeom prst="rect">
            <a:avLst/>
          </a:prstGeom>
        </p:spPr>
      </p:pic>
      <p:pic>
        <p:nvPicPr>
          <p:cNvPr id="9" name="Picture 8" descr="300px-Free_body_frictionless.sv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63123" y="1739900"/>
            <a:ext cx="2278529" cy="1549400"/>
          </a:xfrm>
          <a:prstGeom prst="rect">
            <a:avLst/>
          </a:prstGeom>
        </p:spPr>
      </p:pic>
      <p:sp>
        <p:nvSpPr>
          <p:cNvPr id="10" name="Title 1"/>
          <p:cNvSpPr txBox="1">
            <a:spLocks/>
          </p:cNvSpPr>
          <p:nvPr/>
        </p:nvSpPr>
        <p:spPr bwMode="auto">
          <a:xfrm>
            <a:off x="7675926" y="3177658"/>
            <a:ext cx="1468074" cy="26687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457200" rtl="0" eaLnBrk="0" fontAlgn="base" hangingPunct="0">
              <a:spcBef>
                <a:spcPct val="0"/>
              </a:spcBef>
              <a:spcAft>
                <a:spcPct val="0"/>
              </a:spcAft>
              <a:defRPr sz="2800" kern="1200">
                <a:solidFill>
                  <a:schemeClr val="tx1"/>
                </a:solidFill>
                <a:latin typeface="+mj-lt"/>
                <a:ea typeface="ＭＳ Ｐゴシック" pitchFamily="-108" charset="-128"/>
                <a:cs typeface="ＭＳ Ｐゴシック" pitchFamily="-108" charset="-128"/>
              </a:defRPr>
            </a:lvl1pPr>
            <a:lvl2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2pPr>
            <a:lvl3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3pPr>
            <a:lvl4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4pPr>
            <a:lvl5pPr algn="l" defTabSz="457200" rtl="0" eaLnBrk="0" fontAlgn="base" hangingPunct="0">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5pPr>
            <a:lvl6pPr marL="4572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6pPr>
            <a:lvl7pPr marL="9144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7pPr>
            <a:lvl8pPr marL="13716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8pPr>
            <a:lvl9pPr marL="1828800" algn="l" defTabSz="457200" rtl="0" fontAlgn="base">
              <a:spcBef>
                <a:spcPct val="0"/>
              </a:spcBef>
              <a:spcAft>
                <a:spcPct val="0"/>
              </a:spcAft>
              <a:defRPr sz="2800">
                <a:solidFill>
                  <a:schemeClr val="tx1"/>
                </a:solidFill>
                <a:latin typeface="Arial" pitchFamily="-108" charset="0"/>
                <a:ea typeface="ＭＳ Ｐゴシック" pitchFamily="-108" charset="-128"/>
                <a:cs typeface="ＭＳ Ｐゴシック" pitchFamily="-108" charset="-128"/>
              </a:defRPr>
            </a:lvl9pPr>
          </a:lstStyle>
          <a:p>
            <a:r>
              <a:rPr lang="en-US" sz="600" dirty="0">
                <a:solidFill>
                  <a:srgbClr val="FF0000"/>
                </a:solidFill>
              </a:rPr>
              <a:t>© 2013 </a:t>
            </a:r>
            <a:r>
              <a:rPr lang="en-US" sz="600" dirty="0" smtClean="0">
                <a:solidFill>
                  <a:srgbClr val="FF0000"/>
                </a:solidFill>
              </a:rPr>
              <a:t>Wikipedia</a:t>
            </a:r>
            <a:endParaRPr lang="en-US" sz="600" dirty="0">
              <a:solidFill>
                <a:srgbClr val="FF0000"/>
              </a:solidFill>
            </a:endParaRPr>
          </a:p>
        </p:txBody>
      </p:sp>
      <p:sp>
        <p:nvSpPr>
          <p:cNvPr id="13"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15"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96</a:t>
            </a:fld>
            <a:r>
              <a:rPr lang="en-US" sz="800" dirty="0">
                <a:solidFill>
                  <a:prstClr val="black"/>
                </a:solidFill>
                <a:latin typeface="Arial"/>
              </a:rPr>
              <a:t> – ESnet Science Engagement (</a:t>
            </a:r>
            <a:r>
              <a:rPr lang="en-US" sz="800" dirty="0">
                <a:solidFill>
                  <a:prstClr val="black"/>
                </a:solidFill>
                <a:latin typeface="Arial"/>
                <a:hlinkClick r:id="rId6"/>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pic>
        <p:nvPicPr>
          <p:cNvPr id="4" name="Picture 3" descr="globus.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747000" y="3736896"/>
            <a:ext cx="939800" cy="901700"/>
          </a:xfrm>
          <a:prstGeom prst="rect">
            <a:avLst/>
          </a:prstGeom>
        </p:spPr>
      </p:pic>
    </p:spTree>
    <p:extLst>
      <p:ext uri="{BB962C8B-B14F-4D97-AF65-F5344CB8AC3E}">
        <p14:creationId xmlns:p14="http://schemas.microsoft.com/office/powerpoint/2010/main" val="378950806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Links</a:t>
            </a:r>
            <a:endParaRPr lang="en-US" sz="3200" dirty="0"/>
          </a:p>
        </p:txBody>
      </p:sp>
      <p:sp>
        <p:nvSpPr>
          <p:cNvPr id="3" name="Content Placeholder 2"/>
          <p:cNvSpPr>
            <a:spLocks noGrp="1"/>
          </p:cNvSpPr>
          <p:nvPr>
            <p:ph idx="1"/>
          </p:nvPr>
        </p:nvSpPr>
        <p:spPr/>
        <p:txBody>
          <a:bodyPr>
            <a:normAutofit/>
          </a:bodyPr>
          <a:lstStyle/>
          <a:p>
            <a:pPr lvl="1"/>
            <a:r>
              <a:rPr lang="en-US" dirty="0" smtClean="0"/>
              <a:t>ESnet fasterdata knowledge base</a:t>
            </a:r>
          </a:p>
          <a:p>
            <a:pPr lvl="2"/>
            <a:r>
              <a:rPr lang="en-US" dirty="0" smtClean="0">
                <a:hlinkClick r:id="rId2"/>
              </a:rPr>
              <a:t>http</a:t>
            </a:r>
            <a:r>
              <a:rPr lang="en-US" dirty="0">
                <a:hlinkClick r:id="rId2"/>
              </a:rPr>
              <a:t>://fasterdata.es.net</a:t>
            </a:r>
            <a:r>
              <a:rPr lang="en-US" dirty="0" smtClean="0">
                <a:hlinkClick r:id="rId2"/>
              </a:rPr>
              <a:t>/</a:t>
            </a:r>
            <a:endParaRPr lang="en-US" dirty="0" smtClean="0"/>
          </a:p>
          <a:p>
            <a:pPr lvl="1"/>
            <a:r>
              <a:rPr lang="en-US" dirty="0" smtClean="0"/>
              <a:t>Science DMZ paper</a:t>
            </a:r>
          </a:p>
          <a:p>
            <a:pPr lvl="2"/>
            <a:r>
              <a:rPr lang="en-US" dirty="0" smtClean="0">
                <a:hlinkClick r:id="rId3"/>
              </a:rPr>
              <a:t>http</a:t>
            </a:r>
            <a:r>
              <a:rPr lang="en-US" dirty="0">
                <a:hlinkClick r:id="rId3"/>
              </a:rPr>
              <a:t>://www.es.net/assets/pubs_presos/sc13sciDMZ-</a:t>
            </a:r>
            <a:r>
              <a:rPr lang="en-US" dirty="0" smtClean="0">
                <a:hlinkClick r:id="rId3"/>
              </a:rPr>
              <a:t>final.pdf</a:t>
            </a:r>
            <a:endParaRPr lang="en-US" dirty="0"/>
          </a:p>
          <a:p>
            <a:pPr lvl="1"/>
            <a:r>
              <a:rPr lang="en-US" dirty="0" smtClean="0"/>
              <a:t>Science DMZ email list</a:t>
            </a:r>
          </a:p>
          <a:p>
            <a:pPr lvl="2"/>
            <a:r>
              <a:rPr lang="en-US" dirty="0">
                <a:hlinkClick r:id="rId4"/>
              </a:rPr>
              <a:t>https://gab.es.net/mailman/listinfo/</a:t>
            </a:r>
            <a:r>
              <a:rPr lang="en-US" dirty="0" smtClean="0">
                <a:hlinkClick r:id="rId4"/>
              </a:rPr>
              <a:t>sciencedmz</a:t>
            </a:r>
            <a:endParaRPr lang="en-US" dirty="0" smtClean="0"/>
          </a:p>
          <a:p>
            <a:pPr lvl="1"/>
            <a:r>
              <a:rPr lang="en-US" dirty="0"/>
              <a:t>perfSONAR</a:t>
            </a:r>
          </a:p>
          <a:p>
            <a:pPr lvl="2"/>
            <a:r>
              <a:rPr lang="en-US" dirty="0">
                <a:hlinkClick r:id="rId5"/>
              </a:rPr>
              <a:t>http://fasterdata.es.net/performance-testing/perfsonar</a:t>
            </a:r>
            <a:r>
              <a:rPr lang="en-US" dirty="0" smtClean="0">
                <a:hlinkClick r:id="rId5"/>
              </a:rPr>
              <a:t>/</a:t>
            </a:r>
            <a:endParaRPr lang="en-US" dirty="0" smtClean="0"/>
          </a:p>
          <a:p>
            <a:pPr lvl="2"/>
            <a:r>
              <a:rPr lang="en-US" dirty="0">
                <a:hlinkClick r:id="rId6"/>
              </a:rPr>
              <a:t>http:/</a:t>
            </a:r>
            <a:r>
              <a:rPr lang="en-US" dirty="0" smtClean="0">
                <a:hlinkClick r:id="rId6"/>
              </a:rPr>
              <a:t>/www.perfsonar.net</a:t>
            </a:r>
            <a:r>
              <a:rPr lang="en-US" dirty="0" smtClean="0"/>
              <a:t>  </a:t>
            </a:r>
          </a:p>
          <a:p>
            <a:pPr marL="228600" lvl="1" indent="0">
              <a:buNone/>
            </a:pPr>
            <a:endParaRPr lang="en-US" dirty="0"/>
          </a:p>
        </p:txBody>
      </p:sp>
      <p:sp>
        <p:nvSpPr>
          <p:cNvPr id="8"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9"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97</a:t>
            </a:fld>
            <a:r>
              <a:rPr lang="en-US" sz="800" dirty="0">
                <a:solidFill>
                  <a:prstClr val="black"/>
                </a:solidFill>
                <a:latin typeface="Arial"/>
              </a:rPr>
              <a:t> – ESnet Science Engagement (</a:t>
            </a:r>
            <a:r>
              <a:rPr lang="en-US" sz="800" dirty="0">
                <a:solidFill>
                  <a:prstClr val="black"/>
                </a:solidFill>
                <a:latin typeface="Arial"/>
                <a:hlinkClick r:id="rId7"/>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163635404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1666240"/>
            <a:ext cx="7762875" cy="2082800"/>
          </a:xfrm>
        </p:spPr>
        <p:txBody>
          <a:bodyPr/>
          <a:lstStyle/>
          <a:p>
            <a:r>
              <a:rPr lang="en-US" dirty="0" smtClean="0"/>
              <a:t>Thanks!</a:t>
            </a:r>
            <a:endParaRPr lang="en-US" dirty="0"/>
          </a:p>
        </p:txBody>
      </p:sp>
      <p:sp>
        <p:nvSpPr>
          <p:cNvPr id="3" name="Subtitle 2"/>
          <p:cNvSpPr>
            <a:spLocks noGrp="1"/>
          </p:cNvSpPr>
          <p:nvPr>
            <p:ph type="subTitle" idx="1"/>
          </p:nvPr>
        </p:nvSpPr>
        <p:spPr>
          <a:xfrm>
            <a:off x="914400" y="3869267"/>
            <a:ext cx="3912903" cy="1325033"/>
          </a:xfrm>
        </p:spPr>
        <p:txBody>
          <a:bodyPr>
            <a:noAutofit/>
          </a:bodyPr>
          <a:lstStyle/>
          <a:p>
            <a:pPr>
              <a:spcBef>
                <a:spcPts val="300"/>
              </a:spcBef>
              <a:spcAft>
                <a:spcPts val="300"/>
              </a:spcAft>
            </a:pPr>
            <a:r>
              <a:rPr lang="en-US" sz="1800" dirty="0" smtClean="0"/>
              <a:t>Energy Sciences Network (ESnet)</a:t>
            </a:r>
          </a:p>
          <a:p>
            <a:pPr>
              <a:spcBef>
                <a:spcPts val="300"/>
              </a:spcBef>
              <a:spcAft>
                <a:spcPts val="300"/>
              </a:spcAft>
            </a:pPr>
            <a:r>
              <a:rPr lang="en-US" sz="1800" dirty="0" smtClean="0"/>
              <a:t>Lawrence Berkeley National Laboratory</a:t>
            </a:r>
          </a:p>
        </p:txBody>
      </p:sp>
      <p:sp>
        <p:nvSpPr>
          <p:cNvPr id="6" name="Text Placeholder 5"/>
          <p:cNvSpPr>
            <a:spLocks noGrp="1"/>
          </p:cNvSpPr>
          <p:nvPr>
            <p:ph type="body" sz="quarter" idx="13"/>
          </p:nvPr>
        </p:nvSpPr>
        <p:spPr/>
        <p:txBody>
          <a:bodyPr/>
          <a:lstStyle/>
          <a:p>
            <a:r>
              <a:rPr lang="en-US" dirty="0" smtClean="0">
                <a:hlinkClick r:id="rId2"/>
              </a:rPr>
              <a:t>http://fasterdata.es.net/</a:t>
            </a:r>
            <a:endParaRPr lang="en-US" dirty="0" smtClean="0"/>
          </a:p>
          <a:p>
            <a:r>
              <a:rPr lang="en-US" dirty="0" smtClean="0">
                <a:hlinkClick r:id="rId3"/>
              </a:rPr>
              <a:t>http://my.es.net/</a:t>
            </a:r>
            <a:endParaRPr lang="en-US" dirty="0" smtClean="0"/>
          </a:p>
          <a:p>
            <a:r>
              <a:rPr lang="en-US" dirty="0" smtClean="0">
                <a:hlinkClick r:id="rId4"/>
              </a:rPr>
              <a:t>http://www.es.net/</a:t>
            </a:r>
            <a:endParaRPr lang="en-US" dirty="0"/>
          </a:p>
        </p:txBody>
      </p:sp>
      <p:cxnSp>
        <p:nvCxnSpPr>
          <p:cNvPr id="5" name="Straight Connector 4"/>
          <p:cNvCxnSpPr/>
          <p:nvPr/>
        </p:nvCxnSpPr>
        <p:spPr>
          <a:xfrm>
            <a:off x="4827303" y="3878507"/>
            <a:ext cx="0" cy="12842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0938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 – Firewall Internals</a:t>
            </a:r>
            <a:endParaRPr lang="en-US" dirty="0"/>
          </a:p>
        </p:txBody>
      </p:sp>
      <p:sp>
        <p:nvSpPr>
          <p:cNvPr id="5" name="Text Placeholder 7"/>
          <p:cNvSpPr txBox="1">
            <a:spLocks/>
          </p:cNvSpPr>
          <p:nvPr/>
        </p:nvSpPr>
        <p:spPr bwMode="auto">
          <a:xfrm>
            <a:off x="7239000" y="6675438"/>
            <a:ext cx="1930400" cy="182562"/>
          </a:xfrm>
          <a:prstGeom prst="rect">
            <a:avLst/>
          </a:prstGeom>
          <a:noFill/>
          <a:ln w="9525">
            <a:noFill/>
            <a:miter lim="800000"/>
            <a:headEnd/>
            <a:tailEnd/>
          </a:ln>
        </p:spPr>
        <p:txBody>
          <a:bodyPr vert="horz" wrap="square" lIns="91440" tIns="45720" rIns="91440" bIns="45720" numCol="1" rtlCol="0" anchor="b" anchorCtr="0" compatLnSpc="1">
            <a:prstTxWarp prst="textNoShape">
              <a:avLst/>
            </a:prstTxWarp>
            <a:noAutofit/>
          </a:bodyPr>
          <a:lstStyle>
            <a:lvl1pPr marL="342900" indent="-342900" algn="l" defTabSz="457200" rtl="0" eaLnBrk="0" fontAlgn="base" hangingPunct="0">
              <a:spcBef>
                <a:spcPts val="1200"/>
              </a:spcBef>
              <a:spcAft>
                <a:spcPct val="0"/>
              </a:spcAft>
              <a:buFontTx/>
              <a:buNone/>
              <a:defRPr sz="1400" kern="1200">
                <a:solidFill>
                  <a:schemeClr val="tx1">
                    <a:lumMod val="50000"/>
                    <a:lumOff val="50000"/>
                  </a:schemeClr>
                </a:solidFill>
                <a:latin typeface="+mn-lt"/>
                <a:ea typeface="ＭＳ Ｐゴシック" pitchFamily="-108" charset="-128"/>
                <a:cs typeface="ＭＳ Ｐゴシック" pitchFamily="-108" charset="-128"/>
              </a:defRPr>
            </a:lvl1pPr>
            <a:lvl2pPr marL="457200" indent="-228600" algn="l" defTabSz="457200" rtl="0" eaLnBrk="0" fontAlgn="base" hangingPunct="0">
              <a:spcBef>
                <a:spcPts val="900"/>
              </a:spcBef>
              <a:spcAft>
                <a:spcPct val="0"/>
              </a:spcAft>
              <a:buSzPct val="100000"/>
              <a:buFont typeface="Arial" charset="0"/>
              <a:buChar char="•"/>
              <a:defRPr sz="2000" kern="1200">
                <a:solidFill>
                  <a:schemeClr val="tx1"/>
                </a:solidFill>
                <a:latin typeface="+mn-lt"/>
                <a:ea typeface="ＭＳ Ｐゴシック" pitchFamily="-108" charset="-128"/>
                <a:cs typeface="+mn-cs"/>
              </a:defRPr>
            </a:lvl2pPr>
            <a:lvl3pPr marL="685800" indent="-228600" algn="l" defTabSz="457200" rtl="0" eaLnBrk="0" fontAlgn="base" hangingPunct="0">
              <a:spcBef>
                <a:spcPct val="20000"/>
              </a:spcBef>
              <a:spcAft>
                <a:spcPct val="0"/>
              </a:spcAft>
              <a:buSzPct val="85000"/>
              <a:buFont typeface="Lucida Grande" charset="0"/>
              <a:buChar char="-"/>
              <a:defRPr sz="2000" kern="1200">
                <a:solidFill>
                  <a:schemeClr val="tx1"/>
                </a:solidFill>
                <a:latin typeface="+mn-lt"/>
                <a:ea typeface="ＭＳ Ｐゴシック" pitchFamily="-108" charset="-128"/>
                <a:cs typeface="+mn-cs"/>
              </a:defRPr>
            </a:lvl3pPr>
            <a:lvl4pPr marL="914400" indent="-228600" algn="l" defTabSz="457200" rtl="0" eaLnBrk="0" fontAlgn="base" hangingPunct="0">
              <a:spcBef>
                <a:spcPct val="20000"/>
              </a:spcBef>
              <a:spcAft>
                <a:spcPct val="0"/>
              </a:spcAft>
              <a:buSzPct val="80000"/>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Aft>
                <a:spcPts val="0"/>
              </a:spcAft>
              <a:defRPr/>
            </a:pPr>
            <a:r>
              <a:rPr lang="en-US" sz="900" dirty="0" smtClean="0">
                <a:ea typeface="+mn-ea"/>
                <a:cs typeface="+mn-cs"/>
              </a:rPr>
              <a:t>© 2014, Energy Sciences Network</a:t>
            </a:r>
          </a:p>
        </p:txBody>
      </p:sp>
      <p:sp>
        <p:nvSpPr>
          <p:cNvPr id="8" name="Date Placeholder 3"/>
          <p:cNvSpPr>
            <a:spLocks noGrp="1"/>
          </p:cNvSpPr>
          <p:nvPr>
            <p:ph type="dt" sz="half" idx="10"/>
          </p:nvPr>
        </p:nvSpPr>
        <p:spPr>
          <a:xfrm>
            <a:off x="305997" y="6584157"/>
            <a:ext cx="3238500" cy="182562"/>
          </a:xfrm>
        </p:spPr>
        <p:txBody>
          <a:bodyPr/>
          <a:lstStyle/>
          <a:p>
            <a:pPr>
              <a:defRPr/>
            </a:pPr>
            <a:fld id="{A4C066DF-968D-2340-B25E-66D46178BCB9}" type="slidenum">
              <a:rPr lang="en-US" sz="800">
                <a:solidFill>
                  <a:prstClr val="black"/>
                </a:solidFill>
                <a:latin typeface="Arial"/>
              </a:rPr>
              <a:pPr>
                <a:defRPr/>
              </a:pPr>
              <a:t>99</a:t>
            </a:fld>
            <a:r>
              <a:rPr lang="en-US" sz="800" dirty="0">
                <a:solidFill>
                  <a:prstClr val="black"/>
                </a:solidFill>
                <a:latin typeface="Arial"/>
              </a:rPr>
              <a:t> – ESnet Science Engagement (</a:t>
            </a:r>
            <a:r>
              <a:rPr lang="en-US" sz="800" dirty="0">
                <a:solidFill>
                  <a:prstClr val="black"/>
                </a:solidFill>
                <a:latin typeface="Arial"/>
                <a:hlinkClick r:id="rId2"/>
              </a:rPr>
              <a:t>engage@es.net</a:t>
            </a:r>
            <a:r>
              <a:rPr lang="en-US" sz="800" dirty="0">
                <a:solidFill>
                  <a:prstClr val="black"/>
                </a:solidFill>
                <a:latin typeface="Arial"/>
              </a:rPr>
              <a:t>) - </a:t>
            </a:r>
            <a:fld id="{087BE274-2920-464F-BD83-825BA3315F3E}" type="datetime1">
              <a:rPr lang="en-US" sz="800">
                <a:solidFill>
                  <a:prstClr val="black"/>
                </a:solidFill>
                <a:latin typeface="Arial"/>
              </a:rPr>
              <a:pPr>
                <a:defRPr/>
              </a:pPr>
              <a:t>12/9/14</a:t>
            </a:fld>
            <a:endParaRPr lang="en-US" sz="800" dirty="0">
              <a:solidFill>
                <a:prstClr val="black"/>
              </a:solidFill>
              <a:latin typeface="Arial"/>
            </a:endParaRPr>
          </a:p>
        </p:txBody>
      </p:sp>
    </p:spTree>
    <p:extLst>
      <p:ext uri="{BB962C8B-B14F-4D97-AF65-F5344CB8AC3E}">
        <p14:creationId xmlns:p14="http://schemas.microsoft.com/office/powerpoint/2010/main" val="3656782891"/>
      </p:ext>
    </p:extLst>
  </p:cSld>
  <p:clrMapOvr>
    <a:masterClrMapping/>
  </p:clrMapOvr>
</p:sld>
</file>

<file path=ppt/theme/theme1.xml><?xml version="1.0" encoding="utf-8"?>
<a:theme xmlns:a="http://schemas.openxmlformats.org/drawingml/2006/main" name="Office Theme">
  <a:themeElements>
    <a:clrScheme name="ESnet theme colors 080714">
      <a:dk1>
        <a:srgbClr val="6D6E71"/>
      </a:dk1>
      <a:lt1>
        <a:sysClr val="window" lastClr="FFFFFF"/>
      </a:lt1>
      <a:dk2>
        <a:srgbClr val="6D6E71"/>
      </a:dk2>
      <a:lt2>
        <a:srgbClr val="C9CACC"/>
      </a:lt2>
      <a:accent1>
        <a:srgbClr val="4EC1E0"/>
      </a:accent1>
      <a:accent2>
        <a:srgbClr val="003A5D"/>
      </a:accent2>
      <a:accent3>
        <a:srgbClr val="FF4E00"/>
      </a:accent3>
      <a:accent4>
        <a:srgbClr val="C9CACC"/>
      </a:accent4>
      <a:accent5>
        <a:srgbClr val="58585B"/>
      </a:accent5>
      <a:accent6>
        <a:srgbClr val="D2E9EE"/>
      </a:accent6>
      <a:hlink>
        <a:srgbClr val="266782"/>
      </a:hlink>
      <a:folHlink>
        <a:srgbClr val="504F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28600" indent="-228600">
          <a:spcBef>
            <a:spcPts val="880"/>
          </a:spcBef>
          <a:buClr>
            <a:srgbClr val="2DB2CF"/>
          </a:buClr>
          <a:defRPr sz="2000" dirty="0" smtClean="0">
            <a:solidFill>
              <a:srgbClr val="58585B"/>
            </a:soli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1126</TotalTime>
  <Words>11117</Words>
  <Application>Microsoft Macintosh PowerPoint</Application>
  <PresentationFormat>On-screen Show (4:3)</PresentationFormat>
  <Paragraphs>1472</Paragraphs>
  <Slides>106</Slides>
  <Notes>71</Notes>
  <HiddenSlides>0</HiddenSlides>
  <MMClips>0</MMClips>
  <ScaleCrop>false</ScaleCrop>
  <HeadingPairs>
    <vt:vector size="4" baseType="variant">
      <vt:variant>
        <vt:lpstr>Theme</vt:lpstr>
      </vt:variant>
      <vt:variant>
        <vt:i4>2</vt:i4>
      </vt:variant>
      <vt:variant>
        <vt:lpstr>Slide Titles</vt:lpstr>
      </vt:variant>
      <vt:variant>
        <vt:i4>106</vt:i4>
      </vt:variant>
    </vt:vector>
  </HeadingPairs>
  <TitlesOfParts>
    <vt:vector size="108" baseType="lpstr">
      <vt:lpstr>Office Theme</vt:lpstr>
      <vt:lpstr>1_Office Theme</vt:lpstr>
      <vt:lpstr>Network Requirements</vt:lpstr>
      <vt:lpstr>Overview</vt:lpstr>
      <vt:lpstr>PowerPoint Presentation</vt:lpstr>
      <vt:lpstr>ICNWG purpose and goals</vt:lpstr>
      <vt:lpstr>PowerPoint Presentation</vt:lpstr>
      <vt:lpstr>ICNWG Progress</vt:lpstr>
      <vt:lpstr>PowerPoint Presentation</vt:lpstr>
      <vt:lpstr>PowerPoint Presentation</vt:lpstr>
      <vt:lpstr>A small amount of packet loss makes a huge difference in TCP performance</vt:lpstr>
      <vt:lpstr> Network-Centric View of Large Hadron Collider (@CERN) </vt:lpstr>
      <vt:lpstr>Evolution of LHC Data Model</vt:lpstr>
      <vt:lpstr>What Comes Next?</vt:lpstr>
      <vt:lpstr>Data – How Much Can You Use?</vt:lpstr>
      <vt:lpstr>Sample Data Transfer Rates</vt:lpstr>
      <vt:lpstr>What Can Be Done With 100TB Of Disk?</vt:lpstr>
      <vt:lpstr>Vision</vt:lpstr>
      <vt:lpstr>Data Performance Engineering For Climate </vt:lpstr>
      <vt:lpstr>Thanks!</vt:lpstr>
      <vt:lpstr>Extra Slides</vt:lpstr>
      <vt:lpstr>Climate CrossConnects – July 2014, Boulder, CO</vt:lpstr>
      <vt:lpstr>Broad Attendance – 88 People</vt:lpstr>
      <vt:lpstr>Climate CrossConnects – Takeaways </vt:lpstr>
      <vt:lpstr>Progress Under Way</vt:lpstr>
      <vt:lpstr>Network Upgrades Matter</vt:lpstr>
      <vt:lpstr>Where’s the Data?</vt:lpstr>
      <vt:lpstr>Can’t Always Move Compute To Data</vt:lpstr>
      <vt:lpstr>Protocol Behavior (TCP)</vt:lpstr>
      <vt:lpstr>Protocol Behavior (TCP)</vt:lpstr>
      <vt:lpstr>The Science DMZ*:  A Network Design Pattern for Data-Intensive Science</vt:lpstr>
      <vt:lpstr>Overview</vt:lpstr>
      <vt:lpstr>Motivation</vt:lpstr>
      <vt:lpstr>Data Mobility in a Given Time Interval</vt:lpstr>
      <vt:lpstr>The Central Role of the Network</vt:lpstr>
      <vt:lpstr>TCP – Ubiquitous and Fragile</vt:lpstr>
      <vt:lpstr>A small amount of packet loss makes a huge difference in TCP performance</vt:lpstr>
      <vt:lpstr>Working With TCP In Practice</vt:lpstr>
      <vt:lpstr>Putting A Solution Together</vt:lpstr>
      <vt:lpstr>PowerPoint Presentation</vt:lpstr>
      <vt:lpstr>Abstract or Prototype Deployment</vt:lpstr>
      <vt:lpstr>Science DMZ Design Pattern (Abstract)</vt:lpstr>
      <vt:lpstr>Local And Wide Area Data Flows</vt:lpstr>
      <vt:lpstr>Support For Multiple Projects</vt:lpstr>
      <vt:lpstr>Multiple Projects</vt:lpstr>
      <vt:lpstr>Supercomputer Center Deployment</vt:lpstr>
      <vt:lpstr>Supercomputer Center</vt:lpstr>
      <vt:lpstr>Supercomputer Center Data Path</vt:lpstr>
      <vt:lpstr>Major Data Site Deployment</vt:lpstr>
      <vt:lpstr>Data Site – Architecture</vt:lpstr>
      <vt:lpstr>Data Site – Data Path</vt:lpstr>
      <vt:lpstr>Distributed Science DMZ</vt:lpstr>
      <vt:lpstr>Distributed Science DMZ – Dark Fiber</vt:lpstr>
      <vt:lpstr>Multiple Science DMZs – Dark Fiber</vt:lpstr>
      <vt:lpstr>Development Environment</vt:lpstr>
      <vt:lpstr>Science DMZ – Flexible Design Pattern</vt:lpstr>
      <vt:lpstr>Science DMZ – Separate SDN Connection</vt:lpstr>
      <vt:lpstr>Science DMZ – Production SDN Connection</vt:lpstr>
      <vt:lpstr>Science DMZ – SDN Campus Border</vt:lpstr>
      <vt:lpstr>Common Threads</vt:lpstr>
      <vt:lpstr>Multiple Ingress Flows, Common Egress</vt:lpstr>
      <vt:lpstr>Router and Switch Output Queues</vt:lpstr>
      <vt:lpstr>Output Queue Drops – Common Locations</vt:lpstr>
      <vt:lpstr>Overview</vt:lpstr>
      <vt:lpstr>Performance Monitoring</vt:lpstr>
      <vt:lpstr>Soft Network Failures – Hidden Problems</vt:lpstr>
      <vt:lpstr>Sample Soft Failures</vt:lpstr>
      <vt:lpstr>Testing Infrastructure – perfSONAR </vt:lpstr>
      <vt:lpstr>perfSONAR Deployment Footprint</vt:lpstr>
      <vt:lpstr>Lookup Service Directory Search:  http://stats.es.net/ServicesDirectory/ </vt:lpstr>
      <vt:lpstr>perfSONAR Dashboard: http://ps-dashboard.es.net </vt:lpstr>
      <vt:lpstr>Overview</vt:lpstr>
      <vt:lpstr>Dedicated Systems – Data Transfer Node</vt:lpstr>
      <vt:lpstr>Data Transfer Tools For DTNs</vt:lpstr>
      <vt:lpstr>Data Transfer Tool Comparison</vt:lpstr>
      <vt:lpstr>Overview</vt:lpstr>
      <vt:lpstr>Science DMZ Security</vt:lpstr>
      <vt:lpstr>Performance Is A Core Requirement</vt:lpstr>
      <vt:lpstr>Placement Outside the Firewall</vt:lpstr>
      <vt:lpstr>Firewall Internals</vt:lpstr>
      <vt:lpstr>What’s Inside Your Firewall?</vt:lpstr>
      <vt:lpstr>The Firewall State Table</vt:lpstr>
      <vt:lpstr>State Table Issues</vt:lpstr>
      <vt:lpstr>Firewall Capabilities and Science Traffic</vt:lpstr>
      <vt:lpstr>Firewalls As Access Lists</vt:lpstr>
      <vt:lpstr>Security Without Firewalls</vt:lpstr>
      <vt:lpstr>Firewall Performance Example</vt:lpstr>
      <vt:lpstr>If Not Firewalls, Then What?</vt:lpstr>
      <vt:lpstr>Other Technical Capabilities</vt:lpstr>
      <vt:lpstr>Other Technical Capabilities (2)</vt:lpstr>
      <vt:lpstr>Collaboration Within The Organization</vt:lpstr>
      <vt:lpstr>Overview</vt:lpstr>
      <vt:lpstr>Science DMZ Superfecta: Engagement</vt:lpstr>
      <vt:lpstr>Challenges to Network Adoption</vt:lpstr>
      <vt:lpstr>Overview</vt:lpstr>
      <vt:lpstr>Futures</vt:lpstr>
      <vt:lpstr>PowerPoint Presentation</vt:lpstr>
      <vt:lpstr>The Science DMZ in 1 Slide</vt:lpstr>
      <vt:lpstr>Links</vt:lpstr>
      <vt:lpstr>Thanks!</vt:lpstr>
      <vt:lpstr>Extra Slides – Firewall Internals</vt:lpstr>
      <vt:lpstr>Thought Experiment</vt:lpstr>
      <vt:lpstr>Notional 10G Network Between Buildings</vt:lpstr>
      <vt:lpstr>Clearly Not A 10Gbps Network</vt:lpstr>
      <vt:lpstr>Notional 10G Network Between Devices</vt:lpstr>
      <vt:lpstr>Notional Network Logical Diagram</vt:lpstr>
      <vt:lpstr>Extra Slides – Initial Data Intensive Science Network</vt:lpstr>
      <vt:lpstr>Ad Hoc DTN Deployment</vt:lpstr>
    </vt:vector>
  </TitlesOfParts>
  <Manager/>
  <Company>Lawrence Berkekley Nationl Lab</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teid05</dc:creator>
  <cp:keywords/>
  <dc:description/>
  <cp:lastModifiedBy>Eli Dart</cp:lastModifiedBy>
  <cp:revision>83</cp:revision>
  <cp:lastPrinted>2014-05-19T17:57:32Z</cp:lastPrinted>
  <dcterms:created xsi:type="dcterms:W3CDTF">2014-07-28T21:57:32Z</dcterms:created>
  <dcterms:modified xsi:type="dcterms:W3CDTF">2014-12-09T19:44:06Z</dcterms:modified>
  <cp:category/>
</cp:coreProperties>
</file>